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Nunito Semi Bold" pitchFamily="2" charset="77"/>
      <p:regular r:id="rId10"/>
    </p:embeddedFont>
    <p:embeddedFont>
      <p:font typeface="PT Sans" panose="020B0503020203020204" pitchFamily="34" charset="77"/>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23"/>
    <p:restoredTop sz="94610"/>
  </p:normalViewPr>
  <p:slideViewPr>
    <p:cSldViewPr snapToGrid="0" snapToObjects="1">
      <p:cViewPr varScale="1">
        <p:scale>
          <a:sx n="100" d="100"/>
          <a:sy n="100" d="100"/>
        </p:scale>
        <p:origin x="4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7:51.083"/>
    </inkml:context>
    <inkml:brush xml:id="br0">
      <inkml:brushProperty name="width" value="0.08571" units="cm"/>
      <inkml:brushProperty name="height" value="0.08571" units="cm"/>
    </inkml:brush>
  </inkml:definitions>
  <inkml:trace contextRef="#ctx0" brushRef="#br0">1434 1427 8027,'-88'-44'0,"14"18"0,9 19 0,0 15 0,-11 11 0,-13 14 0,40-11 0,1 2 0,-5 4 0,3 2 0,6-1 0,3 2 0,1 4 0,1 2 0,-2 5 0,2 3 0,-3 5 0,2 3 0,4 1 0,4 3 0,6-2 0,5 1 0,3 0 0,5 2 0,1 2 0,3-1 0,3-7 0,2-2 0,2 1 0,4-1 0,16 44 0,-2-39 0,5-2 0,8-8 0,6-3 0,8 1 0,6-4 0,13-3 0,5-6 0,7-5 0,2-5 0,-1-2 0,0-4 0,1-9 0,1-2 0,2-1 0,2 0-87,5-1 0,2-2 0,0-5 0,-1-3 87,-1-1 0,0-4 0,-3-3 0,-1-3 0,-3-3 0,-1-2 0,-2-1 0,-3-3 0,-12 3 0,-4-3 0,-4-2 0,-3-2 0,-5-1 0,-1-3 0,4-8 0,-4-2 0,-9 2 0,-4-3 0,-5-5 0,-5-2 0,-6 5 0,-5 0 0,-5-45 0,-11 42 0,-5 0 0,-18-37 0,6 39 0,-5 2 0,-6 5 0,-3 3 0,-3 3 0,-4 2 87,-6-1 0,-3 3 0,-1 4 0,-3 4-87,0 4 0,-2 2 0,-5 4 0,-1 2 0,-5 1 0,-1 2 0,-1 3 0,-2 2 0,-2 2 0,-1 0 0,1 2 0,0 0 0,-2 1 0,0 2 0,3 1 0,1 1 0,0 2 0,0 1 0,4 2 0,0 3 0,2 3 0,2 1 0,9-1 0,2 0 0,1 0 0,2 1 0,-37 16 0,-1 1 0,8 1 0,19-7 0,7-1 0,8-3 0,12-7 0,12-4 0,7-2 0,10-10 0,4-7 0,6-8 0,2-10 0,12-14 0,7-10 0,21-32 0,-16 33 0,0-2 0,1-3 0,1-1 0,4-4 0,2-1 0,2-3 0,-1 0 0,-1-1 0,0 0 0,-1 4 0,-1 1 0,-1 0 0,-2 3 0,16-29 0,-23 40 0,1 0 0,16-29 0,-4 3 0,-4 8 0,-6 11 0,-6 10 0,3 2 0,-1 6 0,12-5 0,9-1 0,24-14 0,-24 24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8:15.026"/>
    </inkml:context>
    <inkml:brush xml:id="br0">
      <inkml:brushProperty name="width" value="0.08571" units="cm"/>
      <inkml:brushProperty name="height" value="0.08571" units="cm"/>
    </inkml:brush>
  </inkml:definitions>
  <inkml:trace contextRef="#ctx0" brushRef="#br0">3112 4177 8027,'-44'-53'0,"-1"1"0,-1-3 0,5 4 0,0-12 0,13 14 0,-1-4 0,-3-8 0,1-5 0,-5-10 0,1-4 0,-1-6 0,1-4 0,11 28 0,0-1 0,1-2-135,-1-4 0,0-2 0,0 2 1,-7-23-1,0 2 135,-1-3 0,1 1 0,1 4 0,1-2 0,8 26 0,0-3 0,0 0 0,-3-4 0,-1-1 0,0 1 0,0 0 0,-2 0 0,0 1 0,-3 0 0,-1 1 0,-1 1 0,0 3 0,0 2 0,-3 1 0,-4 0 0,-3 1 0,-1 1 0,-4-1 0,-1 2 0,-3 0 0,-3 2 0,-2 1 0,-2 2 0,-3 2 0,-3 2 0,-1 1 0,3 4 0,-1 1 0,0 3 0,2 5 0,0 3 0,1 0 0,-29-16 0,3 4 0,17 12 0,3 2 0,4 1 0,2 2 0,11 6 0,2 0-31,-5-1 1,2-1 30,-40-19 0,42 14 0,0-1 0,6 2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8:15.849"/>
    </inkml:context>
    <inkml:brush xml:id="br0">
      <inkml:brushProperty name="width" value="0.08571" units="cm"/>
      <inkml:brushProperty name="height" value="0.08571" units="cm"/>
    </inkml:brush>
  </inkml:definitions>
  <inkml:trace contextRef="#ctx0" brushRef="#br0">4406 3790 8027,'-40'33'0,"1"1"0,-5-3 0,-2-4 0,-1-7 0,-2-5 0,-4-2 0,-4-3 0,-20-4 0,-6-6 0,-12-1 0,-5-9 0,13-9 0,-4-8 0,-1-6-409,16 5 0,-1-4 0,-1-4 0,1-2 1,-6-8-1,1-5 0,0-2 0,1-4 409,14 8 0,1-4 0,0-1 0,1-1 0,1-1 0,0 0 0,1 0 0,0-2 0,0 0 0,2 0 0,0 0 0,2-1 0,0 0 0,1 1 0,0 1 0,-10-11 0,1 2 0,1 1 0,1 1 0,7 7 0,1 2 0,0 1 0,1 0 0,-17-14 0,0 2 0,-1-1 19,18 17 1,0-1-1,-1 1 1,1 0 0,-16-12-1,0 1 1,5 4-20,-7-5 0,2 3 0,19 14 0,0 0 0,3 1 149,-10-12 1,5 2 0,1-2-1,4-1-149,9 3 0,5 0 0,7 3 0,6 0 0,1-46 0,12 4 0,18 5 0,18 5 817,21 6 1,13 7-818,11 3 0,6 6 397,3 6 1,2 9-398,0 8 0,-3 4 53,-2 3 0,-1 7-53,-2 4 0,0 4 0,-3 2 0,-8 3 0,3 5 0,-11 0 0,-2 4 0,-6 0 0,-9 0 0,-11-1 0,-9 2 0,-4-2 0,-4 2 0,-20 10 0,-15 10 0,-36 31 0,17-12 0,-3 3 0,0 2 0,0 1 0,-4 5 0,0 1 0,3 1 0,1 0 0,0 2 0,1 2 0,-3 5 0,2 2 0,4-2 0,3 1 0,8-6 0,2 2 0,-3 10 0,5-1 0,13-17 0,4 1 0,0 6 0,3 0 0,2 42 0,6 1 0,13-16 0,9-11 0,12-14 0,13-14 0,6-16 0,2-17 0,-13-2 0,-3-4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8:16.339"/>
    </inkml:context>
    <inkml:brush xml:id="br0">
      <inkml:brushProperty name="width" value="0.08571" units="cm"/>
      <inkml:brushProperty name="height" value="0.08571" units="cm"/>
    </inkml:brush>
  </inkml:definitions>
  <inkml:trace contextRef="#ctx0" brushRef="#br0">34 0 8027,'-34'42'0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7:51.686"/>
    </inkml:context>
    <inkml:brush xml:id="br0">
      <inkml:brushProperty name="width" value="0.08571" units="cm"/>
      <inkml:brushProperty name="height" value="0.08571" units="cm"/>
    </inkml:brush>
  </inkml:definitions>
  <inkml:trace contextRef="#ctx0" brushRef="#br0">2767 1 8027,'-57'0'0,"0"0"0,-1 0 0,0 0 0,-6 0 0,-2 1 0,-7 0 0,-2 0 0,-20 3 0,-5 0-271,26 0 1,-2 1 0,-1-1 0,-5 1 0,0 1 0,-1-1 270,1 1 0,-1 0 0,0 1 0,-1 0 0,-1 0 0,4 2 0,12-1 0,3 0 0,0 2 0,-3 0 0,-1 1 0,4 1 123,-13 3 0,5 1 0,3-1 0,4 0-123,14-2 0,3 1 0,-38 12 135,-4-2 0,29-1-135,26-5 0,25-1 0,28 1 0,50 0 0,-12-9 0,6 1 0,10 1 0,3 2 0,8 2 0,2 2 0,6 2 0,1 1 52,6 3 1,1 2 0,-31-7-1,-1 0 1,1 1-53,0 0 0,0 1 0,0 1 0,0 1 0,0 1 0,0 0 0,0 1 0,0 1 0,0 0 0,0 1 0,-1 1 0,0 1 0,0 2 0,-1 0 0,0 3 0,0 1 0,-2 2 0,0 1 0,-2 2 0,-1 2 0,-1 1 0,19 15 0,-4 1 0,-2 2 0,-2 1 0,-4 0 0,0 0 0,4 5 0,0 2-56,-3-2 1,-1 0-1,-4-6 1,-2-2 55,-9-7 0,0-2 0,3-1 0,-1-3 0,-8-8 0,-1-3 0,2-2 0,0-2 0,-1-3 0,-1-2 0,37 10 0,-9-14 0,-21-3 0,-9-6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7:53.097"/>
    </inkml:context>
    <inkml:brush xml:id="br0">
      <inkml:brushProperty name="width" value="0.08571" units="cm"/>
      <inkml:brushProperty name="height" value="0.08571" units="cm"/>
    </inkml:brush>
  </inkml:definitions>
  <inkml:trace contextRef="#ctx0" brushRef="#br0">69 1156 8027,'70'-30'0,"-24"11"0,6 1 0,17 1 0,7 0 0,-13 0 0,3-2 0,3 0 0,11-3 0,4 0 0,2 0 0,-11 2 0,3 0 0,1 0 0,0 0-302,3 0 0,2 0 1,-1 0-1,1 1 1,-2 1-1,-1 0 0,1 0 1,-1 1 301,-5 1 0,0 1 0,0 0 0,-1 0 0,1 1 0,-1-1 0,0 1 0,-4 2 0,8-2 0,-4 3 0,1-1 0,3-1 0,2 0 0,-5 0 142,15-3 1,-5 0 0,-6 1-1,-3 0-142,-18 3 0,-2 0 0,-6 0 0,-1 0 142,9 0 1,-4-3-1,3-18-142,-32-9 0,-73-5 0,-1 19 0,-10 3 0,-27-3 0,-11 2 0,22 10 0,-4 1 0,-2 2 0,-6 0 0,-2 2 0,-1 3-142,-4 2 1,-1 3 0,1 1 0,0 1 0,1 2-1,0 1 142,4 2 0,0 1 0,0 2 0,-1 2 0,-1 2 0,5 2 0,14 2 0,4 3 0,-1 0 0,-6 1 0,-1 1 0,5 0 245,-14 8 0,4 0 1,-8 1-1,3 1-245,23-6 0,3-1 0,-5 3 0,3-1 65,-29 14 0,11-2-65,20-5 0,21-6 0,32-7 0,28-6 0,52-7 0,-5-4 0,8-1 0,9-4 0,6-1 0,-16 0 0,3 0 0,-1-1 0,-4-1 0,-2 0 0,2-1 46,5-1 0,1 0 1,-1 0-1,-3 1 1,0 1-1,1-1-46,0 1 0,1 0 0,-1 0 0,-1-1 0,-2 1 0,-3-2 0,12-2 0,-5-1 0,-5 2 0,-4-1 58,-15 1 0,-2-1 1,42-13-59,-37 9 0,-6-4 0,-6-30 0,-40-18 0,-40 25 0,-19 3 0,-27-5 0,-13 7 0,21 12 0,-4 5 0,-3 2-195,-9 3 0,-3 4 1,-1 2-1,-5 3 1,-1 3-1,-2 3 195,21 3 0,-1 3 0,0 1 0,1 2 0,3 1 0,1 1 0,1 3 0,2 2 0,-19 9 0,3 4 0,3 1 0,9-3 0,2 0 0,6 1-29,-6 8 1,5 0-1,4-2 1,2-1 28,4-2 0,1-1 0,7 0 0,0 1 0,-7 2 0,5 1 0,-6 23 303,34-8 0,112-18-303,-1-23 0,12-8 0,-16-3 0,5-3 0,3-1 0,-6 0 0,4-1 0,1-1 0,-2 0 0,-5-1 0,-2 0 0,1-1 0,1-1-160,6-1 1,0 0-1,1-1 1,-4 0-1,14-2 1,-4 0 0,2 0 159,-17 2 0,2 0 0,-2-1 0,-4 1 0,3 0 0,-4-1 0,-2 2 0,-1-1 0,-2 1 0,-3 0 0,14-4 0,-4 1 180,-9 1 0,-2 1 0,-7 3 0,-1-1 0,3 0 0,-1 1-180,35-8 61,-82 10 0,-61 18-61,-20 6 0,-10 5 0,-9 8 0,-5 6 0,19-4 0,-2 5 0,2 0 0,5-3 0,2 1 0,0 2-95,-2 3 1,0 2 0,1 0 0,5-2-1,2-1 1,-1 1 94,0 0 0,-1 1 0,3-1 0,-15 11 0,6-3 0,22-13 0,2-2 0,-2 2 0,0-1 403,4-1 0,2 0 0,-32 20-403,17-9 0,23-14 0,19-13 0,16-9 0,17-7 0,17-14 0,22-13 0,-3 0 0,-3-5 0,-4 6 323,-6-1 1,-5 6-324,-10 3 0,-5 5 0,-9 5 0,-2 0 0,-6 4 0,-2-4 0,-3 0 0,-1 1 0,0 1 0,-2 1 0,-9-8 87,2-3 1327,-2 0-756,4 11 0,2 5 568,1 2-655,3 4 0,-4-4-421,4 3 1,-4-2-2894,4 2 0,-1 2 2743,3 7 0,0-5 0,0 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7:53.823"/>
    </inkml:context>
    <inkml:brush xml:id="br0">
      <inkml:brushProperty name="width" value="0.08571" units="cm"/>
      <inkml:brushProperty name="height" value="0.08571" units="cm"/>
    </inkml:brush>
  </inkml:definitions>
  <inkml:trace contextRef="#ctx0" brushRef="#br0">2364 3558 8027,'-69'-25'0,"-1"-1"0,5-1 0,7-1 0,0-7 0,-3-10 0,-4-11 0,-1-7 0,27 24 0,-1-3 0,-1-5 0,0-4 0,-7-11 0,0-5 0,0-8 0,3-4 0,2-5 0,4-2-117,7-1 0,6-1 1,3 0-1,6 0 117,5 5 0,3 0 0,2-5 0,3 0 0,1 9 0,4 0 0,5-3 0,4 0 0,2-1 0,3 2 0,0 12 0,3 3 28,2 3 1,0 2 0,-1 5 0,0 0-29,2-4 0,0 1 0,-4 5 0,-1 1 0,14-43 0,-12 8 0,-5 7 0,-8 4 0,-5 3 0,-21 5 0,-13 3 0,-20 6 117,-9 5 1,-10 5-1,-7 8-117,-7 8 0,36 19 0,-2 4 0,-3 2 0,1 2 0,2 0 0,1 3 0,-43 4 0,1 9 0,43-2 0,1 2 0,-44 18 0,7 13 0,5 7 0,8 9 0,36-21 0,3 5 0,3 1 0,3 2 0,3 3 0,4 1 0,-2 41 0,15-34 0,3 3 0,3-5 0,6 1 0,10 5 0,8-1 0,6-1 0,7-4 0,11-5 0,8-5 0,14 1 0,6-4 0,0-8 0,2-5-71,2-6 1,2-6 0,6-1 0,0-5 70,-5-6 0,-1-2 0,-8-1 0,-2-3 0,-2-1 0,-2-3 0,-11-2 0,-2-2 0,-3-3 0,-2-2 0,39-19 0,-31 4 0,4-8 0,-21 13 0,-4-3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7:59.578"/>
    </inkml:context>
    <inkml:brush xml:id="br0">
      <inkml:brushProperty name="width" value="0.08571" units="cm"/>
      <inkml:brushProperty name="height" value="0.08571" units="cm"/>
    </inkml:brush>
  </inkml:definitions>
  <inkml:trace contextRef="#ctx0" brushRef="#br0">1 586 8027,'51'-36'0,"15"7"0,28 32 0,-41 1 0,3 1 0,8 3 0,2 2 0,4 1 0,2 1 0,5 1 0,1 1 0,4 2 0,1 0 0,2 1 0,0 0 0,3 1 0,-1 0-181,1 0 1,0 0 0,5 1 0,2 1 180,-28-5 0,0 1 0,-1 0 0,20 4 0,-2 0 0,9 2 0,1 0 0,1-1 0,-1-1 0,1-2 0,0-1 0,-28-5 0,1 0 0,-3-2 0,16 2 0,-2-2 0,3 2 0,2-2 29,-1 0 0,-1 0 1,-11-2-1,-2-1 0,-3-2 1,-1-2-30,1 2 0,-2-1 0,-2 0 0,-1 0 0,-1 0 0,-1 0 0,-5-1 0,0-1 0,45 1 0,-12-3 0,-15 0 0,-2 0 0,-15-3 0,-1-5 272,-8-3 1,-8 0-273,-11 3 0,-8 1 0,-6 1 0,-6-2 0,-4 0 0,-15-2 0,-10-7 0,-20-3 0,-22-10 0,-8-9 0,27 15 0,-1-1 0,-1-3 0,0-2 0,-3-3 0,-1 0 0,-3-2 0,0 0 0,-2-2 0,0 0 0,-2 1 0,1 1 0,-1 1 0,0 0 0,2 1 0,1 2 0,4 3 0,0 1 0,-1-1 0,1 1 0,5 5 0,1 0 0,-2 0 0,0 1 0,0 0 0,0 1 0,-42-17 0,9 7 0,2-1 0,4 3 0,-8-7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8:00.769"/>
    </inkml:context>
    <inkml:brush xml:id="br0">
      <inkml:brushProperty name="width" value="0.08571" units="cm"/>
      <inkml:brushProperty name="height" value="0.08571" units="cm"/>
    </inkml:brush>
  </inkml:definitions>
  <inkml:trace contextRef="#ctx0" brushRef="#br0">0 0 12366,'0'0'0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8:03.200"/>
    </inkml:context>
    <inkml:brush xml:id="br0">
      <inkml:brushProperty name="width" value="0.08571" units="cm"/>
      <inkml:brushProperty name="height" value="0.08571" units="cm"/>
    </inkml:brush>
  </inkml:definitions>
  <inkml:trace contextRef="#ctx0" brushRef="#br0">1725 0 8027,'-50'5'0,"-1"-1"0,-43 6 0,50-5 0,-7 6 0,-18 3 0,-5 0 0,-15 4 0,-2-2 0,-5 0 0,-3-2 0,3-4 0,2 1 0,18-2 0,5-1 0,10 1 0,-2-1 0,7 0 0,4 0 0,5 1 0,3-1 0,3 0 0,2 0 0,3-3 0,6-2 0,3-2 0,5-1 0,2 0 0,7 0 0,1 0 2125,3 0 1,5 0-1,0 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8:04.644"/>
    </inkml:context>
    <inkml:brush xml:id="br0">
      <inkml:brushProperty name="width" value="0.08571" units="cm"/>
      <inkml:brushProperty name="height" value="0.08571" units="cm"/>
    </inkml:brush>
  </inkml:definitions>
  <inkml:trace contextRef="#ctx0" brushRef="#br0">0 0 17074,'0'0'0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14:28:07.441"/>
    </inkml:context>
    <inkml:brush xml:id="br0">
      <inkml:brushProperty name="width" value="0.08571" units="cm"/>
      <inkml:brushProperty name="height" value="0.08571" units="cm"/>
    </inkml:brush>
  </inkml:definitions>
  <inkml:trace contextRef="#ctx0" brushRef="#br0">273 117 20295,'-72'-32'144,"1"1"0,6 5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23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6.xml"/><Relationship Id="rId18" Type="http://schemas.openxmlformats.org/officeDocument/2006/relationships/customXml" Target="../ink/ink9.xml"/><Relationship Id="rId3" Type="http://schemas.openxmlformats.org/officeDocument/2006/relationships/customXml" Target="../ink/ink1.xml"/><Relationship Id="rId21" Type="http://schemas.openxmlformats.org/officeDocument/2006/relationships/image" Target="../media/image11.png"/><Relationship Id="rId7" Type="http://schemas.openxmlformats.org/officeDocument/2006/relationships/customXml" Target="../ink/ink3.xml"/><Relationship Id="rId12" Type="http://schemas.openxmlformats.org/officeDocument/2006/relationships/image" Target="../media/image7.png"/><Relationship Id="rId17" Type="http://schemas.openxmlformats.org/officeDocument/2006/relationships/customXml" Target="../ink/ink8.xml"/><Relationship Id="rId25"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5.xml"/><Relationship Id="rId24" Type="http://schemas.openxmlformats.org/officeDocument/2006/relationships/customXml" Target="../ink/ink1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image" Target="../media/image12.png"/><Relationship Id="rId10" Type="http://schemas.openxmlformats.org/officeDocument/2006/relationships/image" Target="../media/image6.png"/><Relationship Id="rId19"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customXml" Target="../ink/ink4.xml"/><Relationship Id="rId14" Type="http://schemas.openxmlformats.org/officeDocument/2006/relationships/image" Target="../media/image8.png"/><Relationship Id="rId22" Type="http://schemas.openxmlformats.org/officeDocument/2006/relationships/customXml" Target="../ink/ink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7724" y="767239"/>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3" name="Text 1"/>
          <p:cNvSpPr/>
          <p:nvPr/>
        </p:nvSpPr>
        <p:spPr>
          <a:xfrm>
            <a:off x="837724" y="1214914"/>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CodeScope AI: AI-Powered Content Generation for Scalable, Context-Aware Code Solutions</a:t>
            </a:r>
            <a:endParaRPr lang="en-US" sz="4400" dirty="0"/>
          </a:p>
        </p:txBody>
      </p:sp>
      <p:sp>
        <p:nvSpPr>
          <p:cNvPr id="4" name="Text 2"/>
          <p:cNvSpPr/>
          <p:nvPr/>
        </p:nvSpPr>
        <p:spPr>
          <a:xfrm>
            <a:off x="837724" y="2981920"/>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Track: AI-Powered CONTENT GENERATION: CREATE SCALABLE, CONTEXT-AWARE CONTENT SOLUTIONS</a:t>
            </a:r>
            <a:endParaRPr lang="en-US" sz="1850" dirty="0"/>
          </a:p>
        </p:txBody>
      </p:sp>
      <p:sp>
        <p:nvSpPr>
          <p:cNvPr id="5" name="Text 3"/>
          <p:cNvSpPr/>
          <p:nvPr/>
        </p:nvSpPr>
        <p:spPr>
          <a:xfrm>
            <a:off x="837724" y="3634145"/>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Industry: Technology &amp; Software</a:t>
            </a:r>
            <a:endParaRPr lang="en-US" sz="1850" dirty="0"/>
          </a:p>
        </p:txBody>
      </p:sp>
      <p:sp>
        <p:nvSpPr>
          <p:cNvPr id="6" name="Text 4"/>
          <p:cNvSpPr/>
          <p:nvPr/>
        </p:nvSpPr>
        <p:spPr>
          <a:xfrm>
            <a:off x="837724" y="4525685"/>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Nunito Semi Bold" pitchFamily="34" charset="0"/>
                <a:ea typeface="Nunito Semi Bold" pitchFamily="34" charset="-122"/>
                <a:cs typeface="Nunito Semi Bold" pitchFamily="34" charset="-120"/>
              </a:rPr>
              <a:t>The Team</a:t>
            </a:r>
            <a:endParaRPr lang="en-US" sz="2650" dirty="0"/>
          </a:p>
        </p:txBody>
      </p:sp>
      <p:sp>
        <p:nvSpPr>
          <p:cNvPr id="7" name="Text 5"/>
          <p:cNvSpPr/>
          <p:nvPr/>
        </p:nvSpPr>
        <p:spPr>
          <a:xfrm>
            <a:off x="837724" y="5187315"/>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Yanxuan Yu (She/Her) - MSc Biomedical Engineering, 2st year</a:t>
            </a:r>
            <a:endParaRPr lang="en-US" sz="1850" dirty="0"/>
          </a:p>
        </p:txBody>
      </p:sp>
      <p:sp>
        <p:nvSpPr>
          <p:cNvPr id="8" name="Text 6"/>
          <p:cNvSpPr/>
          <p:nvPr/>
        </p:nvSpPr>
        <p:spPr>
          <a:xfrm>
            <a:off x="837724" y="6037064"/>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Haiyue Zhang (He/Him) - MSc Computer Science, 2nd year</a:t>
            </a:r>
            <a:endParaRPr lang="en-US" sz="1850" dirty="0"/>
          </a:p>
        </p:txBody>
      </p:sp>
      <p:sp>
        <p:nvSpPr>
          <p:cNvPr id="9" name="Text 7"/>
          <p:cNvSpPr/>
          <p:nvPr/>
        </p:nvSpPr>
        <p:spPr>
          <a:xfrm>
            <a:off x="7614761" y="4525685"/>
            <a:ext cx="3379470" cy="422315"/>
          </a:xfrm>
          <a:prstGeom prst="rect">
            <a:avLst/>
          </a:prstGeom>
          <a:noFill/>
          <a:ln/>
        </p:spPr>
        <p:txBody>
          <a:bodyPr wrap="none" lIns="0" tIns="0" rIns="0" bIns="0" rtlCol="0" anchor="t"/>
          <a:lstStyle/>
          <a:p>
            <a:pPr marL="0" indent="0" algn="l">
              <a:lnSpc>
                <a:spcPts val="3300"/>
              </a:lnSpc>
              <a:buNone/>
            </a:pPr>
            <a:endParaRPr lang="en-US" sz="2650" dirty="0"/>
          </a:p>
        </p:txBody>
      </p:sp>
      <p:sp>
        <p:nvSpPr>
          <p:cNvPr id="10" name="Text 8"/>
          <p:cNvSpPr/>
          <p:nvPr/>
        </p:nvSpPr>
        <p:spPr>
          <a:xfrm>
            <a:off x="7614761" y="5187315"/>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Tanmay Agarwal (He/Him) - MSc Computer Science, 1st year</a:t>
            </a:r>
            <a:endParaRPr lang="en-US" sz="1850" dirty="0"/>
          </a:p>
        </p:txBody>
      </p:sp>
      <p:sp>
        <p:nvSpPr>
          <p:cNvPr id="11" name="Text 9"/>
          <p:cNvSpPr/>
          <p:nvPr/>
        </p:nvSpPr>
        <p:spPr>
          <a:xfrm>
            <a:off x="7614761" y="6037064"/>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Shriya Shivaraman (She/Her) - MSc Mechanical Engineering, 1st year</a:t>
            </a:r>
            <a:endParaRPr lang="en-US" sz="1850" dirty="0"/>
          </a:p>
        </p:txBody>
      </p:sp>
      <p:grpSp>
        <p:nvGrpSpPr>
          <p:cNvPr id="24" name="Group 23">
            <a:extLst>
              <a:ext uri="{FF2B5EF4-FFF2-40B4-BE49-F238E27FC236}">
                <a16:creationId xmlns:a16="http://schemas.microsoft.com/office/drawing/2014/main" id="{876353EC-B360-2A26-2825-1A6C9608CF89}"/>
              </a:ext>
            </a:extLst>
          </p:cNvPr>
          <p:cNvGrpSpPr/>
          <p:nvPr/>
        </p:nvGrpSpPr>
        <p:grpSpPr>
          <a:xfrm>
            <a:off x="6023980" y="3407136"/>
            <a:ext cx="2933132" cy="1375200"/>
            <a:chOff x="6023980" y="3407136"/>
            <a:chExt cx="2933132" cy="1375200"/>
          </a:xfrm>
        </p:grpSpPr>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471A46A4-6B83-1B9F-AD38-56BC3B336B69}"/>
                    </a:ext>
                  </a:extLst>
                </p14:cNvPr>
                <p14:cNvContentPartPr/>
                <p14:nvPr/>
              </p14:nvContentPartPr>
              <p14:xfrm>
                <a:off x="7150992" y="3421176"/>
                <a:ext cx="995040" cy="1087920"/>
              </p14:xfrm>
            </p:contentPart>
          </mc:Choice>
          <mc:Fallback>
            <p:pic>
              <p:nvPicPr>
                <p:cNvPr id="13" name="Ink 12">
                  <a:extLst>
                    <a:ext uri="{FF2B5EF4-FFF2-40B4-BE49-F238E27FC236}">
                      <a16:creationId xmlns:a16="http://schemas.microsoft.com/office/drawing/2014/main" id="{471A46A4-6B83-1B9F-AD38-56BC3B336B69}"/>
                    </a:ext>
                  </a:extLst>
                </p:cNvPr>
                <p:cNvPicPr/>
                <p:nvPr/>
              </p:nvPicPr>
              <p:blipFill>
                <a:blip r:embed="rId4"/>
                <a:stretch>
                  <a:fillRect/>
                </a:stretch>
              </p:blipFill>
              <p:spPr>
                <a:xfrm>
                  <a:off x="7135872" y="3406056"/>
                  <a:ext cx="1025640" cy="1118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F2CD283C-DB72-ABF5-3B88-6563D311F659}"/>
                    </a:ext>
                  </a:extLst>
                </p14:cNvPr>
                <p14:cNvContentPartPr/>
                <p14:nvPr/>
              </p14:nvContentPartPr>
              <p14:xfrm>
                <a:off x="7538352" y="3917616"/>
                <a:ext cx="1418760" cy="864720"/>
              </p14:xfrm>
            </p:contentPart>
          </mc:Choice>
          <mc:Fallback>
            <p:pic>
              <p:nvPicPr>
                <p:cNvPr id="14" name="Ink 13">
                  <a:extLst>
                    <a:ext uri="{FF2B5EF4-FFF2-40B4-BE49-F238E27FC236}">
                      <a16:creationId xmlns:a16="http://schemas.microsoft.com/office/drawing/2014/main" id="{F2CD283C-DB72-ABF5-3B88-6563D311F659}"/>
                    </a:ext>
                  </a:extLst>
                </p:cNvPr>
                <p:cNvPicPr/>
                <p:nvPr/>
              </p:nvPicPr>
              <p:blipFill>
                <a:blip r:embed="rId6"/>
                <a:stretch>
                  <a:fillRect/>
                </a:stretch>
              </p:blipFill>
              <p:spPr>
                <a:xfrm>
                  <a:off x="7522872" y="3902496"/>
                  <a:ext cx="1449360" cy="895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60538D64-9151-59A5-5DD5-9CE35CC57269}"/>
                    </a:ext>
                  </a:extLst>
                </p14:cNvPr>
                <p14:cNvContentPartPr/>
                <p14:nvPr/>
              </p14:nvContentPartPr>
              <p14:xfrm>
                <a:off x="7345752" y="3581736"/>
                <a:ext cx="1301760" cy="514440"/>
              </p14:xfrm>
            </p:contentPart>
          </mc:Choice>
          <mc:Fallback>
            <p:pic>
              <p:nvPicPr>
                <p:cNvPr id="15" name="Ink 14">
                  <a:extLst>
                    <a:ext uri="{FF2B5EF4-FFF2-40B4-BE49-F238E27FC236}">
                      <a16:creationId xmlns:a16="http://schemas.microsoft.com/office/drawing/2014/main" id="{60538D64-9151-59A5-5DD5-9CE35CC57269}"/>
                    </a:ext>
                  </a:extLst>
                </p:cNvPr>
                <p:cNvPicPr/>
                <p:nvPr/>
              </p:nvPicPr>
              <p:blipFill>
                <a:blip r:embed="rId8"/>
                <a:stretch>
                  <a:fillRect/>
                </a:stretch>
              </p:blipFill>
              <p:spPr>
                <a:xfrm>
                  <a:off x="7330632" y="3566616"/>
                  <a:ext cx="133200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C669541C-2B31-98EE-8125-A8B91EBF2A07}"/>
                    </a:ext>
                  </a:extLst>
                </p14:cNvPr>
                <p14:cNvContentPartPr/>
                <p14:nvPr/>
              </p14:nvContentPartPr>
              <p14:xfrm>
                <a:off x="7686312" y="3407136"/>
                <a:ext cx="851400" cy="1281240"/>
              </p14:xfrm>
            </p:contentPart>
          </mc:Choice>
          <mc:Fallback>
            <p:pic>
              <p:nvPicPr>
                <p:cNvPr id="16" name="Ink 15">
                  <a:extLst>
                    <a:ext uri="{FF2B5EF4-FFF2-40B4-BE49-F238E27FC236}">
                      <a16:creationId xmlns:a16="http://schemas.microsoft.com/office/drawing/2014/main" id="{C669541C-2B31-98EE-8125-A8B91EBF2A07}"/>
                    </a:ext>
                  </a:extLst>
                </p:cNvPr>
                <p:cNvPicPr/>
                <p:nvPr/>
              </p:nvPicPr>
              <p:blipFill>
                <a:blip r:embed="rId10"/>
                <a:stretch>
                  <a:fillRect/>
                </a:stretch>
              </p:blipFill>
              <p:spPr>
                <a:xfrm>
                  <a:off x="7670832" y="3391656"/>
                  <a:ext cx="882000" cy="1311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87E7B19E-241C-C1E0-4601-A16E780094D9}"/>
                    </a:ext>
                  </a:extLst>
                </p14:cNvPr>
                <p14:cNvContentPartPr/>
                <p14:nvPr/>
              </p14:nvContentPartPr>
              <p14:xfrm>
                <a:off x="6023980" y="4057360"/>
                <a:ext cx="1652400" cy="410400"/>
              </p14:xfrm>
            </p:contentPart>
          </mc:Choice>
          <mc:Fallback>
            <p:pic>
              <p:nvPicPr>
                <p:cNvPr id="19" name="Ink 18">
                  <a:extLst>
                    <a:ext uri="{FF2B5EF4-FFF2-40B4-BE49-F238E27FC236}">
                      <a16:creationId xmlns:a16="http://schemas.microsoft.com/office/drawing/2014/main" id="{87E7B19E-241C-C1E0-4601-A16E780094D9}"/>
                    </a:ext>
                  </a:extLst>
                </p:cNvPr>
                <p:cNvPicPr/>
                <p:nvPr/>
              </p:nvPicPr>
              <p:blipFill>
                <a:blip r:embed="rId12"/>
                <a:stretch>
                  <a:fillRect/>
                </a:stretch>
              </p:blipFill>
              <p:spPr>
                <a:xfrm>
                  <a:off x="6008860" y="4041880"/>
                  <a:ext cx="168300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7C2A5995-4D91-092F-09E1-D7E558199448}"/>
                    </a:ext>
                  </a:extLst>
                </p14:cNvPr>
                <p14:cNvContentPartPr/>
                <p14:nvPr/>
              </p14:nvContentPartPr>
              <p14:xfrm>
                <a:off x="6365980" y="3941440"/>
                <a:ext cx="360" cy="360"/>
              </p14:xfrm>
            </p:contentPart>
          </mc:Choice>
          <mc:Fallback>
            <p:pic>
              <p:nvPicPr>
                <p:cNvPr id="22" name="Ink 21">
                  <a:extLst>
                    <a:ext uri="{FF2B5EF4-FFF2-40B4-BE49-F238E27FC236}">
                      <a16:creationId xmlns:a16="http://schemas.microsoft.com/office/drawing/2014/main" id="{7C2A5995-4D91-092F-09E1-D7E558199448}"/>
                    </a:ext>
                  </a:extLst>
                </p:cNvPr>
                <p:cNvPicPr/>
                <p:nvPr/>
              </p:nvPicPr>
              <p:blipFill>
                <a:blip r:embed="rId14"/>
                <a:stretch>
                  <a:fillRect/>
                </a:stretch>
              </p:blipFill>
              <p:spPr>
                <a:xfrm>
                  <a:off x="6350500" y="3925960"/>
                  <a:ext cx="30960" cy="30960"/>
                </a:xfrm>
                <a:prstGeom prst="rect">
                  <a:avLst/>
                </a:prstGeom>
              </p:spPr>
            </p:pic>
          </mc:Fallback>
        </mc:AlternateContent>
      </p:grpSp>
      <p:grpSp>
        <p:nvGrpSpPr>
          <p:cNvPr id="28" name="Group 27">
            <a:extLst>
              <a:ext uri="{FF2B5EF4-FFF2-40B4-BE49-F238E27FC236}">
                <a16:creationId xmlns:a16="http://schemas.microsoft.com/office/drawing/2014/main" id="{97522BFA-9495-C4F8-F647-F60F5B12DBD2}"/>
              </a:ext>
            </a:extLst>
          </p:cNvPr>
          <p:cNvGrpSpPr/>
          <p:nvPr/>
        </p:nvGrpSpPr>
        <p:grpSpPr>
          <a:xfrm>
            <a:off x="8054380" y="5932240"/>
            <a:ext cx="756000" cy="208800"/>
            <a:chOff x="8054380" y="5932240"/>
            <a:chExt cx="756000" cy="208800"/>
          </a:xfrm>
        </p:grpSpPr>
        <mc:AlternateContent xmlns:mc="http://schemas.openxmlformats.org/markup-compatibility/2006">
          <mc:Choice xmlns:p14="http://schemas.microsoft.com/office/powerpoint/2010/main" Requires="p14">
            <p:contentPart p14:bwMode="auto" r:id="rId15">
              <p14:nvContentPartPr>
                <p14:cNvPr id="25" name="Ink 24">
                  <a:extLst>
                    <a:ext uri="{FF2B5EF4-FFF2-40B4-BE49-F238E27FC236}">
                      <a16:creationId xmlns:a16="http://schemas.microsoft.com/office/drawing/2014/main" id="{7917F7AB-A3FD-1AD9-D88C-7DDC96C86C9D}"/>
                    </a:ext>
                  </a:extLst>
                </p14:cNvPr>
                <p14:cNvContentPartPr/>
                <p14:nvPr/>
              </p14:nvContentPartPr>
              <p14:xfrm>
                <a:off x="8189020" y="5932240"/>
                <a:ext cx="621360" cy="86400"/>
              </p14:xfrm>
            </p:contentPart>
          </mc:Choice>
          <mc:Fallback>
            <p:pic>
              <p:nvPicPr>
                <p:cNvPr id="25" name="Ink 24">
                  <a:extLst>
                    <a:ext uri="{FF2B5EF4-FFF2-40B4-BE49-F238E27FC236}">
                      <a16:creationId xmlns:a16="http://schemas.microsoft.com/office/drawing/2014/main" id="{7917F7AB-A3FD-1AD9-D88C-7DDC96C86C9D}"/>
                    </a:ext>
                  </a:extLst>
                </p:cNvPr>
                <p:cNvPicPr/>
                <p:nvPr/>
              </p:nvPicPr>
              <p:blipFill>
                <a:blip r:embed="rId16"/>
                <a:stretch>
                  <a:fillRect/>
                </a:stretch>
              </p:blipFill>
              <p:spPr>
                <a:xfrm>
                  <a:off x="8173540" y="5916760"/>
                  <a:ext cx="6519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6" name="Ink 25">
                  <a:extLst>
                    <a:ext uri="{FF2B5EF4-FFF2-40B4-BE49-F238E27FC236}">
                      <a16:creationId xmlns:a16="http://schemas.microsoft.com/office/drawing/2014/main" id="{B314F27A-D22D-35C3-5504-0C5EA2631840}"/>
                    </a:ext>
                  </a:extLst>
                </p14:cNvPr>
                <p14:cNvContentPartPr/>
                <p14:nvPr/>
              </p14:nvContentPartPr>
              <p14:xfrm>
                <a:off x="8054380" y="6140680"/>
                <a:ext cx="360" cy="360"/>
              </p14:xfrm>
            </p:contentPart>
          </mc:Choice>
          <mc:Fallback>
            <p:pic>
              <p:nvPicPr>
                <p:cNvPr id="26" name="Ink 25">
                  <a:extLst>
                    <a:ext uri="{FF2B5EF4-FFF2-40B4-BE49-F238E27FC236}">
                      <a16:creationId xmlns:a16="http://schemas.microsoft.com/office/drawing/2014/main" id="{B314F27A-D22D-35C3-5504-0C5EA2631840}"/>
                    </a:ext>
                  </a:extLst>
                </p:cNvPr>
                <p:cNvPicPr/>
                <p:nvPr/>
              </p:nvPicPr>
              <p:blipFill>
                <a:blip r:embed="rId14"/>
                <a:stretch>
                  <a:fillRect/>
                </a:stretch>
              </p:blipFill>
              <p:spPr>
                <a:xfrm>
                  <a:off x="8038900" y="6125560"/>
                  <a:ext cx="30960" cy="3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9" name="Ink 28">
                <a:extLst>
                  <a:ext uri="{FF2B5EF4-FFF2-40B4-BE49-F238E27FC236}">
                    <a16:creationId xmlns:a16="http://schemas.microsoft.com/office/drawing/2014/main" id="{A8E84981-EC3E-CB67-4595-3713DB51D36B}"/>
                  </a:ext>
                </a:extLst>
              </p14:cNvPr>
              <p14:cNvContentPartPr/>
              <p14:nvPr/>
            </p14:nvContentPartPr>
            <p14:xfrm>
              <a:off x="9233380" y="6071920"/>
              <a:ext cx="98640" cy="42120"/>
            </p14:xfrm>
          </p:contentPart>
        </mc:Choice>
        <mc:Fallback>
          <p:pic>
            <p:nvPicPr>
              <p:cNvPr id="29" name="Ink 28">
                <a:extLst>
                  <a:ext uri="{FF2B5EF4-FFF2-40B4-BE49-F238E27FC236}">
                    <a16:creationId xmlns:a16="http://schemas.microsoft.com/office/drawing/2014/main" id="{A8E84981-EC3E-CB67-4595-3713DB51D36B}"/>
                  </a:ext>
                </a:extLst>
              </p:cNvPr>
              <p:cNvPicPr/>
              <p:nvPr/>
            </p:nvPicPr>
            <p:blipFill>
              <a:blip r:embed="rId19"/>
              <a:stretch>
                <a:fillRect/>
              </a:stretch>
            </p:blipFill>
            <p:spPr>
              <a:xfrm>
                <a:off x="9217900" y="6056800"/>
                <a:ext cx="128880" cy="72360"/>
              </a:xfrm>
              <a:prstGeom prst="rect">
                <a:avLst/>
              </a:prstGeom>
            </p:spPr>
          </p:pic>
        </mc:Fallback>
      </mc:AlternateContent>
      <p:grpSp>
        <p:nvGrpSpPr>
          <p:cNvPr id="34" name="Group 33">
            <a:extLst>
              <a:ext uri="{FF2B5EF4-FFF2-40B4-BE49-F238E27FC236}">
                <a16:creationId xmlns:a16="http://schemas.microsoft.com/office/drawing/2014/main" id="{DDF3BFB0-D089-5BAA-0EC5-567C77A1F450}"/>
              </a:ext>
            </a:extLst>
          </p:cNvPr>
          <p:cNvGrpSpPr/>
          <p:nvPr/>
        </p:nvGrpSpPr>
        <p:grpSpPr>
          <a:xfrm>
            <a:off x="13571740" y="8432440"/>
            <a:ext cx="1586160" cy="1522080"/>
            <a:chOff x="13571740" y="8432440"/>
            <a:chExt cx="1586160" cy="1522080"/>
          </a:xfrm>
        </p:grpSpPr>
        <mc:AlternateContent xmlns:mc="http://schemas.openxmlformats.org/markup-compatibility/2006">
          <mc:Choice xmlns:p14="http://schemas.microsoft.com/office/powerpoint/2010/main" Requires="p14">
            <p:contentPart p14:bwMode="auto" r:id="rId20">
              <p14:nvContentPartPr>
                <p14:cNvPr id="30" name="Ink 29">
                  <a:extLst>
                    <a:ext uri="{FF2B5EF4-FFF2-40B4-BE49-F238E27FC236}">
                      <a16:creationId xmlns:a16="http://schemas.microsoft.com/office/drawing/2014/main" id="{7EB0A247-D164-DDC4-5F25-82230B2F52B0}"/>
                    </a:ext>
                  </a:extLst>
                </p14:cNvPr>
                <p14:cNvContentPartPr/>
                <p14:nvPr/>
              </p14:nvContentPartPr>
              <p14:xfrm>
                <a:off x="13900780" y="8450440"/>
                <a:ext cx="1120680" cy="1504080"/>
              </p14:xfrm>
            </p:contentPart>
          </mc:Choice>
          <mc:Fallback>
            <p:pic>
              <p:nvPicPr>
                <p:cNvPr id="30" name="Ink 29">
                  <a:extLst>
                    <a:ext uri="{FF2B5EF4-FFF2-40B4-BE49-F238E27FC236}">
                      <a16:creationId xmlns:a16="http://schemas.microsoft.com/office/drawing/2014/main" id="{7EB0A247-D164-DDC4-5F25-82230B2F52B0}"/>
                    </a:ext>
                  </a:extLst>
                </p:cNvPr>
                <p:cNvPicPr/>
                <p:nvPr/>
              </p:nvPicPr>
              <p:blipFill>
                <a:blip r:embed="rId21"/>
                <a:stretch>
                  <a:fillRect/>
                </a:stretch>
              </p:blipFill>
              <p:spPr>
                <a:xfrm>
                  <a:off x="13885300" y="8434960"/>
                  <a:ext cx="1151280" cy="1534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1" name="Ink 30">
                  <a:extLst>
                    <a:ext uri="{FF2B5EF4-FFF2-40B4-BE49-F238E27FC236}">
                      <a16:creationId xmlns:a16="http://schemas.microsoft.com/office/drawing/2014/main" id="{135B84D8-F894-E1C8-EAA3-2D51D17B6A88}"/>
                    </a:ext>
                  </a:extLst>
                </p14:cNvPr>
                <p14:cNvContentPartPr/>
                <p14:nvPr/>
              </p14:nvContentPartPr>
              <p14:xfrm>
                <a:off x="13571740" y="8432440"/>
                <a:ext cx="1586160" cy="1432800"/>
              </p14:xfrm>
            </p:contentPart>
          </mc:Choice>
          <mc:Fallback>
            <p:pic>
              <p:nvPicPr>
                <p:cNvPr id="31" name="Ink 30">
                  <a:extLst>
                    <a:ext uri="{FF2B5EF4-FFF2-40B4-BE49-F238E27FC236}">
                      <a16:creationId xmlns:a16="http://schemas.microsoft.com/office/drawing/2014/main" id="{135B84D8-F894-E1C8-EAA3-2D51D17B6A88}"/>
                    </a:ext>
                  </a:extLst>
                </p:cNvPr>
                <p:cNvPicPr/>
                <p:nvPr/>
              </p:nvPicPr>
              <p:blipFill>
                <a:blip r:embed="rId23"/>
                <a:stretch>
                  <a:fillRect/>
                </a:stretch>
              </p:blipFill>
              <p:spPr>
                <a:xfrm>
                  <a:off x="13556620" y="8417320"/>
                  <a:ext cx="1616760" cy="1463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2" name="Ink 31">
                  <a:extLst>
                    <a:ext uri="{FF2B5EF4-FFF2-40B4-BE49-F238E27FC236}">
                      <a16:creationId xmlns:a16="http://schemas.microsoft.com/office/drawing/2014/main" id="{C22779EB-D2DB-49BB-BAD4-D0A1DE5F45A8}"/>
                    </a:ext>
                  </a:extLst>
                </p14:cNvPr>
                <p14:cNvContentPartPr/>
                <p14:nvPr/>
              </p14:nvContentPartPr>
              <p14:xfrm>
                <a:off x="14174020" y="9294280"/>
                <a:ext cx="12240" cy="15120"/>
              </p14:xfrm>
            </p:contentPart>
          </mc:Choice>
          <mc:Fallback>
            <p:pic>
              <p:nvPicPr>
                <p:cNvPr id="32" name="Ink 31">
                  <a:extLst>
                    <a:ext uri="{FF2B5EF4-FFF2-40B4-BE49-F238E27FC236}">
                      <a16:creationId xmlns:a16="http://schemas.microsoft.com/office/drawing/2014/main" id="{C22779EB-D2DB-49BB-BAD4-D0A1DE5F45A8}"/>
                    </a:ext>
                  </a:extLst>
                </p:cNvPr>
                <p:cNvPicPr/>
                <p:nvPr/>
              </p:nvPicPr>
              <p:blipFill>
                <a:blip r:embed="rId25"/>
                <a:stretch>
                  <a:fillRect/>
                </a:stretch>
              </p:blipFill>
              <p:spPr>
                <a:xfrm>
                  <a:off x="14158900" y="9279160"/>
                  <a:ext cx="42840" cy="4572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6176" y="839033"/>
            <a:ext cx="12958048" cy="1335167"/>
          </a:xfrm>
          <a:prstGeom prst="rect">
            <a:avLst/>
          </a:prstGeom>
          <a:noFill/>
          <a:ln/>
        </p:spPr>
        <p:txBody>
          <a:bodyPr wrap="square" lIns="0" tIns="0" rIns="0" bIns="0" rtlCol="0" anchor="t"/>
          <a:lstStyle/>
          <a:p>
            <a:pPr marL="0" indent="0" algn="l">
              <a:lnSpc>
                <a:spcPts val="5250"/>
              </a:lnSpc>
              <a:buNone/>
            </a:pPr>
            <a:r>
              <a:rPr lang="en-US" sz="4200" dirty="0">
                <a:solidFill>
                  <a:srgbClr val="FFFFFF"/>
                </a:solidFill>
                <a:latin typeface="Nunito Semi Bold" pitchFamily="34" charset="0"/>
                <a:ea typeface="Nunito Semi Bold" pitchFamily="34" charset="-122"/>
                <a:cs typeface="Nunito Semi Bold" pitchFamily="34" charset="-120"/>
              </a:rPr>
              <a:t>The Code Comprehension Crisis: Developers Lost in Translation</a:t>
            </a:r>
            <a:endParaRPr lang="en-US" sz="4200" dirty="0"/>
          </a:p>
        </p:txBody>
      </p:sp>
      <p:sp>
        <p:nvSpPr>
          <p:cNvPr id="3" name="Text 1"/>
          <p:cNvSpPr/>
          <p:nvPr/>
        </p:nvSpPr>
        <p:spPr>
          <a:xfrm>
            <a:off x="836176" y="2628067"/>
            <a:ext cx="12958048" cy="726043"/>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PT Sans" pitchFamily="34" charset="0"/>
                <a:ea typeface="PT Sans" pitchFamily="34" charset="-122"/>
                <a:cs typeface="PT Sans" pitchFamily="34" charset="-120"/>
              </a:rPr>
              <a:t>Modern software development, especially in specialized domains like robotics and aerospace, relies on diverse tech stacks, often encompassing 5–10 programming languages, each with unique syntax and structures. This complexity creates significant bottlenecks.</a:t>
            </a:r>
            <a:endParaRPr lang="en-US" sz="1750" dirty="0"/>
          </a:p>
        </p:txBody>
      </p:sp>
      <p:sp>
        <p:nvSpPr>
          <p:cNvPr id="4" name="Shape 2"/>
          <p:cNvSpPr/>
          <p:nvPr/>
        </p:nvSpPr>
        <p:spPr>
          <a:xfrm>
            <a:off x="836176" y="3609380"/>
            <a:ext cx="4168021" cy="2799755"/>
          </a:xfrm>
          <a:prstGeom prst="roundRect">
            <a:avLst>
              <a:gd name="adj" fmla="val 5226"/>
            </a:avLst>
          </a:prstGeom>
          <a:solidFill>
            <a:srgbClr val="00002E">
              <a:alpha val="75000"/>
            </a:srgbClr>
          </a:solidFill>
          <a:ln w="30480">
            <a:solidFill>
              <a:srgbClr val="F2B42D"/>
            </a:solidFill>
            <a:prstDash val="solid"/>
          </a:ln>
        </p:spPr>
        <p:txBody>
          <a:bodyPr/>
          <a:lstStyle/>
          <a:p>
            <a:endParaRPr lang="en-US"/>
          </a:p>
        </p:txBody>
      </p:sp>
      <p:sp>
        <p:nvSpPr>
          <p:cNvPr id="5" name="Shape 3"/>
          <p:cNvSpPr/>
          <p:nvPr/>
        </p:nvSpPr>
        <p:spPr>
          <a:xfrm>
            <a:off x="805696" y="3609380"/>
            <a:ext cx="121920" cy="2799755"/>
          </a:xfrm>
          <a:prstGeom prst="roundRect">
            <a:avLst>
              <a:gd name="adj" fmla="val 279271"/>
            </a:avLst>
          </a:prstGeom>
          <a:solidFill>
            <a:srgbClr val="F2B42D"/>
          </a:solidFill>
          <a:ln/>
        </p:spPr>
        <p:txBody>
          <a:bodyPr/>
          <a:lstStyle/>
          <a:p>
            <a:endParaRPr lang="en-US"/>
          </a:p>
        </p:txBody>
      </p:sp>
      <p:sp>
        <p:nvSpPr>
          <p:cNvPr id="6" name="Text 4"/>
          <p:cNvSpPr/>
          <p:nvPr/>
        </p:nvSpPr>
        <p:spPr>
          <a:xfrm>
            <a:off x="1185029" y="3866793"/>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Time Drain</a:t>
            </a:r>
            <a:endParaRPr lang="en-US" sz="2100" dirty="0"/>
          </a:p>
        </p:txBody>
      </p:sp>
      <p:sp>
        <p:nvSpPr>
          <p:cNvPr id="7" name="Text 5"/>
          <p:cNvSpPr/>
          <p:nvPr/>
        </p:nvSpPr>
        <p:spPr>
          <a:xfrm>
            <a:off x="1185029" y="4336613"/>
            <a:ext cx="3561755" cy="18151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PT Sans" pitchFamily="34" charset="0"/>
                <a:ea typeface="PT Sans" pitchFamily="34" charset="-122"/>
                <a:cs typeface="PT Sans" pitchFamily="34" charset="-120"/>
              </a:rPr>
              <a:t>Developers spend up to </a:t>
            </a:r>
            <a:r>
              <a:rPr lang="en-US" sz="1750" b="1" dirty="0">
                <a:solidFill>
                  <a:srgbClr val="FFFFFF"/>
                </a:solidFill>
                <a:latin typeface="PT Sans" pitchFamily="34" charset="0"/>
                <a:ea typeface="PT Sans" pitchFamily="34" charset="-122"/>
                <a:cs typeface="PT Sans" pitchFamily="34" charset="-120"/>
              </a:rPr>
              <a:t>50% of their time</a:t>
            </a:r>
            <a:r>
              <a:rPr lang="en-US" sz="1750" dirty="0">
                <a:solidFill>
                  <a:srgbClr val="FFFFFF"/>
                </a:solidFill>
                <a:latin typeface="PT Sans" pitchFamily="34" charset="0"/>
                <a:ea typeface="PT Sans" pitchFamily="34" charset="-122"/>
                <a:cs typeface="PT Sans" pitchFamily="34" charset="-120"/>
              </a:rPr>
              <a:t> simply reading, navigating, and understanding existing code before they can meaningfully contribute or fix bugs.</a:t>
            </a:r>
            <a:endParaRPr lang="en-US" sz="1750" dirty="0"/>
          </a:p>
        </p:txBody>
      </p:sp>
      <p:sp>
        <p:nvSpPr>
          <p:cNvPr id="8" name="Shape 6"/>
          <p:cNvSpPr/>
          <p:nvPr/>
        </p:nvSpPr>
        <p:spPr>
          <a:xfrm>
            <a:off x="5231130" y="3609380"/>
            <a:ext cx="4168021" cy="2799755"/>
          </a:xfrm>
          <a:prstGeom prst="roundRect">
            <a:avLst>
              <a:gd name="adj" fmla="val 5226"/>
            </a:avLst>
          </a:prstGeom>
          <a:solidFill>
            <a:srgbClr val="00002E">
              <a:alpha val="75000"/>
            </a:srgbClr>
          </a:solidFill>
          <a:ln w="30480">
            <a:solidFill>
              <a:srgbClr val="D7425E"/>
            </a:solidFill>
            <a:prstDash val="solid"/>
          </a:ln>
        </p:spPr>
        <p:txBody>
          <a:bodyPr/>
          <a:lstStyle/>
          <a:p>
            <a:endParaRPr lang="en-US"/>
          </a:p>
        </p:txBody>
      </p:sp>
      <p:sp>
        <p:nvSpPr>
          <p:cNvPr id="9" name="Shape 7"/>
          <p:cNvSpPr/>
          <p:nvPr/>
        </p:nvSpPr>
        <p:spPr>
          <a:xfrm>
            <a:off x="5200650" y="3609380"/>
            <a:ext cx="121920" cy="2799755"/>
          </a:xfrm>
          <a:prstGeom prst="roundRect">
            <a:avLst>
              <a:gd name="adj" fmla="val 279271"/>
            </a:avLst>
          </a:prstGeom>
          <a:solidFill>
            <a:srgbClr val="D7425E"/>
          </a:solidFill>
          <a:ln/>
        </p:spPr>
        <p:txBody>
          <a:bodyPr/>
          <a:lstStyle/>
          <a:p>
            <a:endParaRPr lang="en-US"/>
          </a:p>
        </p:txBody>
      </p:sp>
      <p:sp>
        <p:nvSpPr>
          <p:cNvPr id="10" name="Text 8"/>
          <p:cNvSpPr/>
          <p:nvPr/>
        </p:nvSpPr>
        <p:spPr>
          <a:xfrm>
            <a:off x="5579983" y="3866793"/>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Onboarding Friction</a:t>
            </a:r>
            <a:endParaRPr lang="en-US" sz="2100" dirty="0"/>
          </a:p>
        </p:txBody>
      </p:sp>
      <p:sp>
        <p:nvSpPr>
          <p:cNvPr id="11" name="Text 9"/>
          <p:cNvSpPr/>
          <p:nvPr/>
        </p:nvSpPr>
        <p:spPr>
          <a:xfrm>
            <a:off x="5579983" y="4336613"/>
            <a:ext cx="3561755" cy="18151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PT Sans" pitchFamily="34" charset="0"/>
                <a:ea typeface="PT Sans" pitchFamily="34" charset="-122"/>
                <a:cs typeface="PT Sans" pitchFamily="34" charset="-120"/>
              </a:rPr>
              <a:t>As codebases grow and diversify, onboarding new engineers is drastically slowed, hindering team scalability and time-to-value for new hires.</a:t>
            </a:r>
            <a:endParaRPr lang="en-US" sz="1750" dirty="0"/>
          </a:p>
        </p:txBody>
      </p:sp>
      <p:sp>
        <p:nvSpPr>
          <p:cNvPr id="12" name="Shape 10"/>
          <p:cNvSpPr/>
          <p:nvPr/>
        </p:nvSpPr>
        <p:spPr>
          <a:xfrm>
            <a:off x="9626084" y="3609380"/>
            <a:ext cx="4168021" cy="2799755"/>
          </a:xfrm>
          <a:prstGeom prst="roundRect">
            <a:avLst>
              <a:gd name="adj" fmla="val 5226"/>
            </a:avLst>
          </a:prstGeom>
          <a:solidFill>
            <a:srgbClr val="00002E">
              <a:alpha val="75000"/>
            </a:srgbClr>
          </a:solidFill>
          <a:ln w="30480">
            <a:solidFill>
              <a:srgbClr val="DD785E"/>
            </a:solidFill>
            <a:prstDash val="solid"/>
          </a:ln>
        </p:spPr>
        <p:txBody>
          <a:bodyPr/>
          <a:lstStyle/>
          <a:p>
            <a:endParaRPr lang="en-US"/>
          </a:p>
        </p:txBody>
      </p:sp>
      <p:sp>
        <p:nvSpPr>
          <p:cNvPr id="13" name="Shape 11"/>
          <p:cNvSpPr/>
          <p:nvPr/>
        </p:nvSpPr>
        <p:spPr>
          <a:xfrm>
            <a:off x="9595604" y="3609380"/>
            <a:ext cx="121920" cy="2799755"/>
          </a:xfrm>
          <a:prstGeom prst="roundRect">
            <a:avLst>
              <a:gd name="adj" fmla="val 279271"/>
            </a:avLst>
          </a:prstGeom>
          <a:solidFill>
            <a:srgbClr val="DD785E"/>
          </a:solidFill>
          <a:ln/>
        </p:spPr>
        <p:txBody>
          <a:bodyPr/>
          <a:lstStyle/>
          <a:p>
            <a:endParaRPr lang="en-US"/>
          </a:p>
        </p:txBody>
      </p:sp>
      <p:sp>
        <p:nvSpPr>
          <p:cNvPr id="14" name="Text 12"/>
          <p:cNvSpPr/>
          <p:nvPr/>
        </p:nvSpPr>
        <p:spPr>
          <a:xfrm>
            <a:off x="9974937" y="3866793"/>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Knowledge Loss</a:t>
            </a:r>
            <a:endParaRPr lang="en-US" sz="2100" dirty="0"/>
          </a:p>
        </p:txBody>
      </p:sp>
      <p:sp>
        <p:nvSpPr>
          <p:cNvPr id="15" name="Text 13"/>
          <p:cNvSpPr/>
          <p:nvPr/>
        </p:nvSpPr>
        <p:spPr>
          <a:xfrm>
            <a:off x="9974937" y="4336613"/>
            <a:ext cx="3561755" cy="18151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PT Sans" pitchFamily="34" charset="0"/>
                <a:ea typeface="PT Sans" pitchFamily="34" charset="-122"/>
                <a:cs typeface="PT Sans" pitchFamily="34" charset="-120"/>
              </a:rPr>
              <a:t>Teams lose valuable context behind core logic and design decisions, making cross-language collaboration error-prone and long-term maintenance difficult.</a:t>
            </a:r>
            <a:endParaRPr lang="en-US" sz="1750" dirty="0"/>
          </a:p>
        </p:txBody>
      </p:sp>
      <p:sp>
        <p:nvSpPr>
          <p:cNvPr id="16" name="Text 14"/>
          <p:cNvSpPr/>
          <p:nvPr/>
        </p:nvSpPr>
        <p:spPr>
          <a:xfrm>
            <a:off x="836176" y="6664404"/>
            <a:ext cx="12958048" cy="726043"/>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PT Sans" pitchFamily="34" charset="0"/>
                <a:ea typeface="PT Sans" pitchFamily="34" charset="-122"/>
                <a:cs typeface="PT Sans" pitchFamily="34" charset="-120"/>
              </a:rPr>
              <a:t>This lack of context and interoperability impedes productivity, slows migrations, and frustrates new learners encountering unfamiliar language paradigms.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84941"/>
          </a:xfrm>
          <a:prstGeom prst="rect">
            <a:avLst/>
          </a:prstGeom>
        </p:spPr>
      </p:pic>
      <p:sp>
        <p:nvSpPr>
          <p:cNvPr id="3" name="Text 0"/>
          <p:cNvSpPr/>
          <p:nvPr/>
        </p:nvSpPr>
        <p:spPr>
          <a:xfrm>
            <a:off x="834628" y="3040737"/>
            <a:ext cx="10308312" cy="561142"/>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Nunito Semi Bold" pitchFamily="34" charset="0"/>
                <a:ea typeface="Nunito Semi Bold" pitchFamily="34" charset="-122"/>
                <a:cs typeface="Nunito Semi Bold" pitchFamily="34" charset="-120"/>
              </a:rPr>
              <a:t>CodeScope AI: Context-Aware Code Interpretation</a:t>
            </a:r>
            <a:endParaRPr lang="en-US" sz="3500" dirty="0"/>
          </a:p>
        </p:txBody>
      </p:sp>
      <p:sp>
        <p:nvSpPr>
          <p:cNvPr id="4" name="Text 1"/>
          <p:cNvSpPr/>
          <p:nvPr/>
        </p:nvSpPr>
        <p:spPr>
          <a:xfrm>
            <a:off x="834628" y="3887986"/>
            <a:ext cx="12961144" cy="610553"/>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CodeScope AI is a revolutionary developer tool that transforms complex, multi-language codebases into clear, interactive knowledge. We provide instant, accurate, and scalable explanations of code logic, intent, and structure.</a:t>
            </a:r>
            <a:endParaRPr lang="en-US" sz="1500" dirty="0"/>
          </a:p>
        </p:txBody>
      </p:sp>
      <p:sp>
        <p:nvSpPr>
          <p:cNvPr id="5" name="Shape 2"/>
          <p:cNvSpPr/>
          <p:nvPr/>
        </p:nvSpPr>
        <p:spPr>
          <a:xfrm>
            <a:off x="834628" y="4713089"/>
            <a:ext cx="4193143" cy="2862382"/>
          </a:xfrm>
          <a:prstGeom prst="roundRect">
            <a:avLst>
              <a:gd name="adj" fmla="val 9999"/>
            </a:avLst>
          </a:prstGeom>
          <a:solidFill>
            <a:srgbClr val="00002E"/>
          </a:solidFill>
          <a:ln w="22860">
            <a:solidFill>
              <a:srgbClr val="F2B42D"/>
            </a:solidFill>
            <a:prstDash val="solid"/>
          </a:ln>
        </p:spPr>
        <p:txBody>
          <a:bodyPr/>
          <a:lstStyle/>
          <a:p>
            <a:endParaRPr lang="en-US"/>
          </a:p>
        </p:txBody>
      </p:sp>
      <p:sp>
        <p:nvSpPr>
          <p:cNvPr id="6" name="Shape 3"/>
          <p:cNvSpPr/>
          <p:nvPr/>
        </p:nvSpPr>
        <p:spPr>
          <a:xfrm>
            <a:off x="1048226" y="4926687"/>
            <a:ext cx="572333" cy="572333"/>
          </a:xfrm>
          <a:prstGeom prst="roundRect">
            <a:avLst>
              <a:gd name="adj" fmla="val 15975115"/>
            </a:avLst>
          </a:prstGeom>
          <a:solidFill>
            <a:srgbClr val="F2B42D"/>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5627" y="5083969"/>
            <a:ext cx="257532" cy="257532"/>
          </a:xfrm>
          <a:prstGeom prst="rect">
            <a:avLst/>
          </a:prstGeom>
        </p:spPr>
      </p:pic>
      <p:sp>
        <p:nvSpPr>
          <p:cNvPr id="8" name="Text 4"/>
          <p:cNvSpPr/>
          <p:nvPr/>
        </p:nvSpPr>
        <p:spPr>
          <a:xfrm>
            <a:off x="1048226" y="5689759"/>
            <a:ext cx="3022640" cy="33659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Multi-Language Mastery</a:t>
            </a:r>
            <a:endParaRPr lang="en-US" sz="2100" dirty="0"/>
          </a:p>
        </p:txBody>
      </p:sp>
      <p:sp>
        <p:nvSpPr>
          <p:cNvPr id="9" name="Text 5"/>
          <p:cNvSpPr/>
          <p:nvPr/>
        </p:nvSpPr>
        <p:spPr>
          <a:xfrm>
            <a:off x="1048226" y="6140768"/>
            <a:ext cx="3765947" cy="915829"/>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Supports 40+ programming languages, interpreting complex logic and dependencies across the entire codebase.</a:t>
            </a:r>
            <a:endParaRPr lang="en-US" sz="1500" dirty="0"/>
          </a:p>
        </p:txBody>
      </p:sp>
      <p:sp>
        <p:nvSpPr>
          <p:cNvPr id="10" name="Shape 6"/>
          <p:cNvSpPr/>
          <p:nvPr/>
        </p:nvSpPr>
        <p:spPr>
          <a:xfrm>
            <a:off x="5218509" y="4713089"/>
            <a:ext cx="4193262" cy="2862382"/>
          </a:xfrm>
          <a:prstGeom prst="roundRect">
            <a:avLst>
              <a:gd name="adj" fmla="val 9999"/>
            </a:avLst>
          </a:prstGeom>
          <a:solidFill>
            <a:srgbClr val="00002E"/>
          </a:solidFill>
          <a:ln w="22860">
            <a:solidFill>
              <a:srgbClr val="D7425E"/>
            </a:solidFill>
            <a:prstDash val="solid"/>
          </a:ln>
        </p:spPr>
        <p:txBody>
          <a:bodyPr/>
          <a:lstStyle/>
          <a:p>
            <a:endParaRPr lang="en-US"/>
          </a:p>
        </p:txBody>
      </p:sp>
      <p:sp>
        <p:nvSpPr>
          <p:cNvPr id="11" name="Shape 7"/>
          <p:cNvSpPr/>
          <p:nvPr/>
        </p:nvSpPr>
        <p:spPr>
          <a:xfrm>
            <a:off x="5432108" y="4926687"/>
            <a:ext cx="572333" cy="572333"/>
          </a:xfrm>
          <a:prstGeom prst="roundRect">
            <a:avLst>
              <a:gd name="adj" fmla="val 15975115"/>
            </a:avLst>
          </a:prstGeom>
          <a:solidFill>
            <a:srgbClr val="D7425E"/>
          </a:solidFill>
          <a:ln/>
        </p:spPr>
        <p:txBody>
          <a:bodyPr/>
          <a:lstStyle/>
          <a:p>
            <a:endParaRPr lang="en-US"/>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9508" y="5083969"/>
            <a:ext cx="257532" cy="257532"/>
          </a:xfrm>
          <a:prstGeom prst="rect">
            <a:avLst/>
          </a:prstGeom>
        </p:spPr>
      </p:pic>
      <p:sp>
        <p:nvSpPr>
          <p:cNvPr id="13" name="Text 8"/>
          <p:cNvSpPr/>
          <p:nvPr/>
        </p:nvSpPr>
        <p:spPr>
          <a:xfrm>
            <a:off x="5432108" y="5689759"/>
            <a:ext cx="3708797" cy="33659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Instant Contextual Summaries</a:t>
            </a:r>
            <a:endParaRPr lang="en-US" sz="2100" dirty="0"/>
          </a:p>
        </p:txBody>
      </p:sp>
      <p:sp>
        <p:nvSpPr>
          <p:cNvPr id="14" name="Text 9"/>
          <p:cNvSpPr/>
          <p:nvPr/>
        </p:nvSpPr>
        <p:spPr>
          <a:xfrm>
            <a:off x="5432108" y="6140768"/>
            <a:ext cx="3766066" cy="915829"/>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Generates human-readable explanations of functions, classes, and logic flow, eliminating manual code traversal.</a:t>
            </a:r>
            <a:endParaRPr lang="en-US" sz="1500" dirty="0"/>
          </a:p>
        </p:txBody>
      </p:sp>
      <p:sp>
        <p:nvSpPr>
          <p:cNvPr id="15" name="Shape 10"/>
          <p:cNvSpPr/>
          <p:nvPr/>
        </p:nvSpPr>
        <p:spPr>
          <a:xfrm>
            <a:off x="9602510" y="4713089"/>
            <a:ext cx="4193262" cy="2862382"/>
          </a:xfrm>
          <a:prstGeom prst="roundRect">
            <a:avLst>
              <a:gd name="adj" fmla="val 9999"/>
            </a:avLst>
          </a:prstGeom>
          <a:solidFill>
            <a:srgbClr val="00002E"/>
          </a:solidFill>
          <a:ln w="22860">
            <a:solidFill>
              <a:srgbClr val="DD785E"/>
            </a:solidFill>
            <a:prstDash val="solid"/>
          </a:ln>
        </p:spPr>
        <p:txBody>
          <a:bodyPr/>
          <a:lstStyle/>
          <a:p>
            <a:endParaRPr lang="en-US"/>
          </a:p>
        </p:txBody>
      </p:sp>
      <p:sp>
        <p:nvSpPr>
          <p:cNvPr id="16" name="Shape 11"/>
          <p:cNvSpPr/>
          <p:nvPr/>
        </p:nvSpPr>
        <p:spPr>
          <a:xfrm>
            <a:off x="9816108" y="4926687"/>
            <a:ext cx="572333" cy="572333"/>
          </a:xfrm>
          <a:prstGeom prst="roundRect">
            <a:avLst>
              <a:gd name="adj" fmla="val 15975115"/>
            </a:avLst>
          </a:prstGeom>
          <a:solidFill>
            <a:srgbClr val="DD785E"/>
          </a:solidFill>
          <a:ln/>
        </p:spPr>
        <p:txBody>
          <a:bodyPr/>
          <a:lstStyle/>
          <a:p>
            <a:endParaRPr lang="en-US"/>
          </a:p>
        </p:txBody>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3508" y="5083969"/>
            <a:ext cx="257532" cy="257532"/>
          </a:xfrm>
          <a:prstGeom prst="rect">
            <a:avLst/>
          </a:prstGeom>
        </p:spPr>
      </p:pic>
      <p:sp>
        <p:nvSpPr>
          <p:cNvPr id="18" name="Text 12"/>
          <p:cNvSpPr/>
          <p:nvPr/>
        </p:nvSpPr>
        <p:spPr>
          <a:xfrm>
            <a:off x="9816108" y="5689759"/>
            <a:ext cx="3577947" cy="33659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Interactive Knowledge Graph</a:t>
            </a:r>
            <a:endParaRPr lang="en-US" sz="2100" dirty="0"/>
          </a:p>
        </p:txBody>
      </p:sp>
      <p:sp>
        <p:nvSpPr>
          <p:cNvPr id="19" name="Text 13"/>
          <p:cNvSpPr/>
          <p:nvPr/>
        </p:nvSpPr>
        <p:spPr>
          <a:xfrm>
            <a:off x="9816108" y="6140768"/>
            <a:ext cx="3766066" cy="1221105"/>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Turns static code into a dynamic graph that maps system dependencies and data flow, accelerating debugging and system understanding.</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99521" y="2334339"/>
            <a:ext cx="6746558" cy="3560921"/>
          </a:xfrm>
          <a:prstGeom prst="rect">
            <a:avLst/>
          </a:prstGeom>
        </p:spPr>
      </p:pic>
      <p:sp>
        <p:nvSpPr>
          <p:cNvPr id="4" name="Text 0"/>
          <p:cNvSpPr/>
          <p:nvPr/>
        </p:nvSpPr>
        <p:spPr>
          <a:xfrm>
            <a:off x="837724" y="874514"/>
            <a:ext cx="5639753" cy="2006322"/>
          </a:xfrm>
          <a:prstGeom prst="rect">
            <a:avLst/>
          </a:prstGeom>
          <a:noFill/>
          <a:ln/>
        </p:spPr>
        <p:txBody>
          <a:bodyPr wrap="square" lIns="0" tIns="0" rIns="0" bIns="0" rtlCol="0" anchor="t"/>
          <a:lstStyle/>
          <a:p>
            <a:pPr marL="0" indent="0" algn="l">
              <a:lnSpc>
                <a:spcPts val="5250"/>
              </a:lnSpc>
              <a:buNone/>
            </a:pPr>
            <a:r>
              <a:rPr lang="en-US" sz="4200" dirty="0">
                <a:solidFill>
                  <a:srgbClr val="FFFFFF"/>
                </a:solidFill>
                <a:latin typeface="Nunito Semi Bold" pitchFamily="34" charset="0"/>
                <a:ea typeface="Nunito Semi Bold" pitchFamily="34" charset="-122"/>
                <a:cs typeface="Nunito Semi Bold" pitchFamily="34" charset="-120"/>
              </a:rPr>
              <a:t>Technical Architecture: Leveraging AWS Bedrock</a:t>
            </a:r>
            <a:endParaRPr lang="en-US" sz="4200" dirty="0"/>
          </a:p>
        </p:txBody>
      </p:sp>
      <p:sp>
        <p:nvSpPr>
          <p:cNvPr id="5" name="Text 1"/>
          <p:cNvSpPr/>
          <p:nvPr/>
        </p:nvSpPr>
        <p:spPr>
          <a:xfrm>
            <a:off x="837724" y="3221950"/>
            <a:ext cx="5639753" cy="1455420"/>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PT Sans" pitchFamily="34" charset="0"/>
                <a:ea typeface="PT Sans" pitchFamily="34" charset="-122"/>
                <a:cs typeface="PT Sans" pitchFamily="34" charset="-120"/>
              </a:rPr>
              <a:t>Our serverless architecture ensures high performance, security, and scalability for analyzing massive codebases. AWS Bedrock is the engine for deep contextual understanding.</a:t>
            </a:r>
            <a:endParaRPr lang="en-US" sz="1750" dirty="0"/>
          </a:p>
        </p:txBody>
      </p:sp>
      <p:sp>
        <p:nvSpPr>
          <p:cNvPr id="6" name="Shape 2"/>
          <p:cNvSpPr/>
          <p:nvPr/>
        </p:nvSpPr>
        <p:spPr>
          <a:xfrm>
            <a:off x="837724" y="4933117"/>
            <a:ext cx="5639753" cy="2421850"/>
          </a:xfrm>
          <a:prstGeom prst="roundRect">
            <a:avLst>
              <a:gd name="adj" fmla="val 14085"/>
            </a:avLst>
          </a:prstGeom>
          <a:solidFill>
            <a:srgbClr val="483304"/>
          </a:solidFill>
          <a:ln/>
        </p:spPr>
        <p:txBody>
          <a:bodyPr/>
          <a:lstStyle/>
          <a:p>
            <a:endParaRPr lang="en-US"/>
          </a:p>
        </p:txBody>
      </p:sp>
      <p:pic>
        <p:nvPicPr>
          <p:cNvPr id="7" name="Image 2" descr="preencoded.png"/>
          <p:cNvPicPr>
            <a:picLocks noChangeAspect="1"/>
          </p:cNvPicPr>
          <p:nvPr/>
        </p:nvPicPr>
        <p:blipFill>
          <a:blip r:embed="rId5"/>
          <a:stretch>
            <a:fillRect/>
          </a:stretch>
        </p:blipFill>
        <p:spPr>
          <a:xfrm>
            <a:off x="1065133" y="5277326"/>
            <a:ext cx="284202" cy="227409"/>
          </a:xfrm>
          <a:prstGeom prst="rect">
            <a:avLst/>
          </a:prstGeom>
        </p:spPr>
      </p:pic>
      <p:sp>
        <p:nvSpPr>
          <p:cNvPr id="8" name="Text 3"/>
          <p:cNvSpPr/>
          <p:nvPr/>
        </p:nvSpPr>
        <p:spPr>
          <a:xfrm>
            <a:off x="1576745" y="5217319"/>
            <a:ext cx="4673322" cy="181927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PT Sans" pitchFamily="34" charset="0"/>
                <a:ea typeface="PT Sans" pitchFamily="34" charset="-122"/>
                <a:cs typeface="PT Sans" pitchFamily="34" charset="-120"/>
              </a:rPr>
              <a:t>The architecture is deployed via Streamlit, providing a clean, accessible interface for developers to paste code snippets or connect to repositories, receiving instant AI-generated explanations and visualizations.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83312"/>
            <a:ext cx="11034474"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Nunito Semi Bold" pitchFamily="34" charset="0"/>
                <a:ea typeface="Nunito Semi Bold" pitchFamily="34" charset="-122"/>
                <a:cs typeface="Nunito Semi Bold" pitchFamily="34" charset="-120"/>
              </a:rPr>
              <a:t>Innovation Edge: Why CodeScope AI Stands Apart</a:t>
            </a:r>
            <a:endParaRPr lang="en-US" sz="3750" dirty="0"/>
          </a:p>
        </p:txBody>
      </p:sp>
      <p:pic>
        <p:nvPicPr>
          <p:cNvPr id="3" name="Image 0" descr="preencoded.png"/>
          <p:cNvPicPr>
            <a:picLocks noChangeAspect="1"/>
          </p:cNvPicPr>
          <p:nvPr/>
        </p:nvPicPr>
        <p:blipFill>
          <a:blip r:embed="rId3"/>
          <a:stretch>
            <a:fillRect/>
          </a:stretch>
        </p:blipFill>
        <p:spPr>
          <a:xfrm>
            <a:off x="837724" y="1788557"/>
            <a:ext cx="1017270" cy="1275636"/>
          </a:xfrm>
          <a:prstGeom prst="rect">
            <a:avLst/>
          </a:prstGeom>
        </p:spPr>
      </p:pic>
      <p:sp>
        <p:nvSpPr>
          <p:cNvPr id="4" name="Text 1"/>
          <p:cNvSpPr/>
          <p:nvPr/>
        </p:nvSpPr>
        <p:spPr>
          <a:xfrm>
            <a:off x="2058353" y="1788557"/>
            <a:ext cx="2735223"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Unified Code Intelligence</a:t>
            </a:r>
            <a:endParaRPr lang="en-US" sz="1850" dirty="0"/>
          </a:p>
        </p:txBody>
      </p:sp>
      <p:sp>
        <p:nvSpPr>
          <p:cNvPr id="5" name="Text 2"/>
          <p:cNvSpPr/>
          <p:nvPr/>
        </p:nvSpPr>
        <p:spPr>
          <a:xfrm>
            <a:off x="2058353" y="2209800"/>
            <a:ext cx="11734324"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Goes beyond syntax highlighting. We understand the </a:t>
            </a:r>
            <a:r>
              <a:rPr lang="en-US" sz="1600" b="1" dirty="0">
                <a:solidFill>
                  <a:srgbClr val="FFFFFF"/>
                </a:solidFill>
                <a:latin typeface="PT Sans" pitchFamily="34" charset="0"/>
                <a:ea typeface="PT Sans" pitchFamily="34" charset="-122"/>
                <a:cs typeface="PT Sans" pitchFamily="34" charset="-120"/>
              </a:rPr>
              <a:t>logic, dependencies, and flow</a:t>
            </a:r>
            <a:r>
              <a:rPr lang="en-US" sz="1600" dirty="0">
                <a:solidFill>
                  <a:srgbClr val="FFFFFF"/>
                </a:solidFill>
                <a:latin typeface="PT Sans" pitchFamily="34" charset="0"/>
                <a:ea typeface="PT Sans" pitchFamily="34" charset="-122"/>
                <a:cs typeface="PT Sans" pitchFamily="34" charset="-120"/>
              </a:rPr>
              <a:t> across diverse languages, offering holistic system insight.</a:t>
            </a:r>
            <a:endParaRPr lang="en-US" sz="1600" dirty="0"/>
          </a:p>
        </p:txBody>
      </p:sp>
      <p:pic>
        <p:nvPicPr>
          <p:cNvPr id="6" name="Image 1" descr="preencoded.png"/>
          <p:cNvPicPr>
            <a:picLocks noChangeAspect="1"/>
          </p:cNvPicPr>
          <p:nvPr/>
        </p:nvPicPr>
        <p:blipFill>
          <a:blip r:embed="rId4"/>
          <a:stretch>
            <a:fillRect/>
          </a:stretch>
        </p:blipFill>
        <p:spPr>
          <a:xfrm>
            <a:off x="837724" y="3267551"/>
            <a:ext cx="1017270" cy="1275636"/>
          </a:xfrm>
          <a:prstGeom prst="rect">
            <a:avLst/>
          </a:prstGeom>
        </p:spPr>
      </p:pic>
      <p:sp>
        <p:nvSpPr>
          <p:cNvPr id="7" name="Text 3"/>
          <p:cNvSpPr/>
          <p:nvPr/>
        </p:nvSpPr>
        <p:spPr>
          <a:xfrm>
            <a:off x="2058353" y="3267551"/>
            <a:ext cx="3235404"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AI-Powered Logic Translation</a:t>
            </a:r>
            <a:endParaRPr lang="en-US" sz="1850" dirty="0"/>
          </a:p>
        </p:txBody>
      </p:sp>
      <p:sp>
        <p:nvSpPr>
          <p:cNvPr id="8" name="Text 4"/>
          <p:cNvSpPr/>
          <p:nvPr/>
        </p:nvSpPr>
        <p:spPr>
          <a:xfrm>
            <a:off x="2058353" y="3688794"/>
            <a:ext cx="11734324"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Leverages </a:t>
            </a:r>
            <a:r>
              <a:rPr lang="en-US" sz="1600" b="1" dirty="0">
                <a:solidFill>
                  <a:srgbClr val="FFFFFF"/>
                </a:solidFill>
                <a:latin typeface="PT Sans" pitchFamily="34" charset="0"/>
                <a:ea typeface="PT Sans" pitchFamily="34" charset="-122"/>
                <a:cs typeface="PT Sans" pitchFamily="34" charset="-120"/>
              </a:rPr>
              <a:t>Amazon Bedrock (Claude 3 Sonnet + Titan)</a:t>
            </a:r>
            <a:r>
              <a:rPr lang="en-US" sz="1600" dirty="0">
                <a:solidFill>
                  <a:srgbClr val="FFFFFF"/>
                </a:solidFill>
                <a:latin typeface="PT Sans" pitchFamily="34" charset="0"/>
                <a:ea typeface="PT Sans" pitchFamily="34" charset="-122"/>
                <a:cs typeface="PT Sans" pitchFamily="34" charset="-120"/>
              </a:rPr>
              <a:t> to interpret code intent and translate core logic between domains and languages, a unique capability in developer tooling.</a:t>
            </a:r>
            <a:endParaRPr lang="en-US" sz="1600" dirty="0"/>
          </a:p>
        </p:txBody>
      </p:sp>
      <p:pic>
        <p:nvPicPr>
          <p:cNvPr id="9" name="Image 2" descr="preencoded.png"/>
          <p:cNvPicPr>
            <a:picLocks noChangeAspect="1"/>
          </p:cNvPicPr>
          <p:nvPr/>
        </p:nvPicPr>
        <p:blipFill>
          <a:blip r:embed="rId5"/>
          <a:stretch>
            <a:fillRect/>
          </a:stretch>
        </p:blipFill>
        <p:spPr>
          <a:xfrm>
            <a:off x="837724" y="4746546"/>
            <a:ext cx="1017270" cy="1275636"/>
          </a:xfrm>
          <a:prstGeom prst="rect">
            <a:avLst/>
          </a:prstGeom>
        </p:spPr>
      </p:pic>
      <p:sp>
        <p:nvSpPr>
          <p:cNvPr id="10" name="Text 5"/>
          <p:cNvSpPr/>
          <p:nvPr/>
        </p:nvSpPr>
        <p:spPr>
          <a:xfrm>
            <a:off x="2058353" y="4746546"/>
            <a:ext cx="3042761"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Scalable Cloud Architecture</a:t>
            </a:r>
            <a:endParaRPr lang="en-US" sz="1850" dirty="0"/>
          </a:p>
        </p:txBody>
      </p:sp>
      <p:sp>
        <p:nvSpPr>
          <p:cNvPr id="11" name="Text 6"/>
          <p:cNvSpPr/>
          <p:nvPr/>
        </p:nvSpPr>
        <p:spPr>
          <a:xfrm>
            <a:off x="2058353" y="5167789"/>
            <a:ext cx="11734324" cy="651034"/>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Built entirely on </a:t>
            </a:r>
            <a:r>
              <a:rPr lang="en-US" sz="1600" b="1" dirty="0">
                <a:solidFill>
                  <a:srgbClr val="FFFFFF"/>
                </a:solidFill>
                <a:latin typeface="PT Sans" pitchFamily="34" charset="0"/>
                <a:ea typeface="PT Sans" pitchFamily="34" charset="-122"/>
                <a:cs typeface="PT Sans" pitchFamily="34" charset="-120"/>
              </a:rPr>
              <a:t>AWS Bedrock and Streamlit</a:t>
            </a:r>
            <a:r>
              <a:rPr lang="en-US" sz="1600" dirty="0">
                <a:solidFill>
                  <a:srgbClr val="FFFFFF"/>
                </a:solidFill>
                <a:latin typeface="PT Sans" pitchFamily="34" charset="0"/>
                <a:ea typeface="PT Sans" pitchFamily="34" charset="-122"/>
                <a:cs typeface="PT Sans" pitchFamily="34" charset="-120"/>
              </a:rPr>
              <a:t> for a serverless, highly available, and cost-effective deployment that scales with any enterprise codebase size.</a:t>
            </a:r>
            <a:endParaRPr lang="en-US" sz="1600" dirty="0"/>
          </a:p>
        </p:txBody>
      </p:sp>
      <p:pic>
        <p:nvPicPr>
          <p:cNvPr id="12" name="Image 3" descr="preencoded.png"/>
          <p:cNvPicPr>
            <a:picLocks noChangeAspect="1"/>
          </p:cNvPicPr>
          <p:nvPr/>
        </p:nvPicPr>
        <p:blipFill>
          <a:blip r:embed="rId6"/>
          <a:stretch>
            <a:fillRect/>
          </a:stretch>
        </p:blipFill>
        <p:spPr>
          <a:xfrm>
            <a:off x="837724" y="6225540"/>
            <a:ext cx="1017270" cy="1017389"/>
          </a:xfrm>
          <a:prstGeom prst="rect">
            <a:avLst/>
          </a:prstGeom>
        </p:spPr>
      </p:pic>
      <p:sp>
        <p:nvSpPr>
          <p:cNvPr id="13" name="Text 7"/>
          <p:cNvSpPr/>
          <p:nvPr/>
        </p:nvSpPr>
        <p:spPr>
          <a:xfrm>
            <a:off x="2058353" y="6225540"/>
            <a:ext cx="3311485"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Domain Agnostic Applicability</a:t>
            </a:r>
            <a:endParaRPr lang="en-US" sz="1850" dirty="0"/>
          </a:p>
        </p:txBody>
      </p:sp>
      <p:sp>
        <p:nvSpPr>
          <p:cNvPr id="14" name="Text 8"/>
          <p:cNvSpPr/>
          <p:nvPr/>
        </p:nvSpPr>
        <p:spPr>
          <a:xfrm>
            <a:off x="2058353" y="6646783"/>
            <a:ext cx="11734324" cy="325517"/>
          </a:xfrm>
          <a:prstGeom prst="rect">
            <a:avLst/>
          </a:prstGeom>
          <a:noFill/>
          <a:ln/>
        </p:spPr>
        <p:txBody>
          <a:bodyPr wrap="non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Critical for sectors like </a:t>
            </a:r>
            <a:r>
              <a:rPr lang="en-US" sz="1600" b="1" dirty="0">
                <a:solidFill>
                  <a:srgbClr val="FFFFFF"/>
                </a:solidFill>
                <a:latin typeface="PT Sans" pitchFamily="34" charset="0"/>
                <a:ea typeface="PT Sans" pitchFamily="34" charset="-122"/>
                <a:cs typeface="PT Sans" pitchFamily="34" charset="-120"/>
              </a:rPr>
              <a:t>robotics, aerospace, and embedded systems</a:t>
            </a:r>
            <a:r>
              <a:rPr lang="en-US" sz="1600" dirty="0">
                <a:solidFill>
                  <a:srgbClr val="FFFFFF"/>
                </a:solidFill>
                <a:latin typeface="PT Sans" pitchFamily="34" charset="0"/>
                <a:ea typeface="PT Sans" pitchFamily="34" charset="-122"/>
                <a:cs typeface="PT Sans" pitchFamily="34" charset="-120"/>
              </a:rPr>
              <a:t> where C++, Python, and MATLAB code must interoperate seamlessly.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009" y="657582"/>
            <a:ext cx="12956381" cy="1406604"/>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Accelerating Innovation: Market and Business Impact</a:t>
            </a:r>
            <a:endParaRPr lang="en-US" sz="4400" dirty="0"/>
          </a:p>
        </p:txBody>
      </p:sp>
      <p:sp>
        <p:nvSpPr>
          <p:cNvPr id="3" name="Text 1"/>
          <p:cNvSpPr/>
          <p:nvPr/>
        </p:nvSpPr>
        <p:spPr>
          <a:xfrm>
            <a:off x="837009" y="2542461"/>
            <a:ext cx="12956381" cy="765334"/>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CodeScope AI delivers quantifiable returns by dramatically improving developer efficiency and product quality in complex engineering environments.</a:t>
            </a:r>
            <a:endParaRPr lang="en-US" sz="1850" dirty="0"/>
          </a:p>
        </p:txBody>
      </p:sp>
      <p:sp>
        <p:nvSpPr>
          <p:cNvPr id="4" name="Text 2"/>
          <p:cNvSpPr/>
          <p:nvPr/>
        </p:nvSpPr>
        <p:spPr>
          <a:xfrm>
            <a:off x="837009" y="3696295"/>
            <a:ext cx="3014901" cy="789146"/>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60%</a:t>
            </a:r>
            <a:endParaRPr lang="en-US" sz="6200" dirty="0"/>
          </a:p>
        </p:txBody>
      </p:sp>
      <p:sp>
        <p:nvSpPr>
          <p:cNvPr id="5" name="Text 3"/>
          <p:cNvSpPr/>
          <p:nvPr/>
        </p:nvSpPr>
        <p:spPr>
          <a:xfrm>
            <a:off x="937617" y="4784288"/>
            <a:ext cx="2813566" cy="351592"/>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Productivity Boost</a:t>
            </a:r>
            <a:endParaRPr lang="en-US" sz="2200" dirty="0"/>
          </a:p>
        </p:txBody>
      </p:sp>
      <p:sp>
        <p:nvSpPr>
          <p:cNvPr id="6" name="Text 4"/>
          <p:cNvSpPr/>
          <p:nvPr/>
        </p:nvSpPr>
        <p:spPr>
          <a:xfrm>
            <a:off x="837009" y="5279350"/>
            <a:ext cx="3014901" cy="2296001"/>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Cuts code comprehension time by up to 60%, reducing operational costs in high-complexity industries like </a:t>
            </a:r>
            <a:r>
              <a:rPr lang="en-US" sz="1850" b="1" dirty="0">
                <a:solidFill>
                  <a:srgbClr val="FFFFFF"/>
                </a:solidFill>
                <a:latin typeface="PT Sans" pitchFamily="34" charset="0"/>
                <a:ea typeface="PT Sans" pitchFamily="34" charset="-122"/>
                <a:cs typeface="PT Sans" pitchFamily="34" charset="-120"/>
              </a:rPr>
              <a:t>autonomous systems</a:t>
            </a:r>
            <a:r>
              <a:rPr lang="en-US" sz="1850" dirty="0">
                <a:solidFill>
                  <a:srgbClr val="FFFFFF"/>
                </a:solidFill>
                <a:latin typeface="PT Sans" pitchFamily="34" charset="0"/>
                <a:ea typeface="PT Sans" pitchFamily="34" charset="-122"/>
                <a:cs typeface="PT Sans" pitchFamily="34" charset="-120"/>
              </a:rPr>
              <a:t> and aerospace.</a:t>
            </a:r>
            <a:endParaRPr lang="en-US" sz="1850" dirty="0"/>
          </a:p>
        </p:txBody>
      </p:sp>
      <p:sp>
        <p:nvSpPr>
          <p:cNvPr id="7" name="Text 5"/>
          <p:cNvSpPr/>
          <p:nvPr/>
        </p:nvSpPr>
        <p:spPr>
          <a:xfrm>
            <a:off x="4150757" y="3696295"/>
            <a:ext cx="3015020" cy="789146"/>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100%</a:t>
            </a:r>
            <a:endParaRPr lang="en-US" sz="6200" dirty="0"/>
          </a:p>
        </p:txBody>
      </p:sp>
      <p:sp>
        <p:nvSpPr>
          <p:cNvPr id="8" name="Text 6"/>
          <p:cNvSpPr/>
          <p:nvPr/>
        </p:nvSpPr>
        <p:spPr>
          <a:xfrm>
            <a:off x="4251484" y="4784288"/>
            <a:ext cx="2813566" cy="351592"/>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Enterprise Readiness</a:t>
            </a:r>
            <a:endParaRPr lang="en-US" sz="2200" dirty="0"/>
          </a:p>
        </p:txBody>
      </p:sp>
      <p:sp>
        <p:nvSpPr>
          <p:cNvPr id="9" name="Text 7"/>
          <p:cNvSpPr/>
          <p:nvPr/>
        </p:nvSpPr>
        <p:spPr>
          <a:xfrm>
            <a:off x="4150757" y="5279350"/>
            <a:ext cx="3015020" cy="2296001"/>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Ideal for companies managing multi-language systems, from low-level </a:t>
            </a:r>
            <a:r>
              <a:rPr lang="en-US" sz="1850" b="1" dirty="0">
                <a:solidFill>
                  <a:srgbClr val="FFFFFF"/>
                </a:solidFill>
                <a:latin typeface="PT Sans" pitchFamily="34" charset="0"/>
                <a:ea typeface="PT Sans" pitchFamily="34" charset="-122"/>
                <a:cs typeface="PT Sans" pitchFamily="34" charset="-120"/>
              </a:rPr>
              <a:t>robot control firmware</a:t>
            </a:r>
            <a:r>
              <a:rPr lang="en-US" sz="1850" dirty="0">
                <a:solidFill>
                  <a:srgbClr val="FFFFFF"/>
                </a:solidFill>
                <a:latin typeface="PT Sans" pitchFamily="34" charset="0"/>
                <a:ea typeface="PT Sans" pitchFamily="34" charset="-122"/>
                <a:cs typeface="PT Sans" pitchFamily="34" charset="-120"/>
              </a:rPr>
              <a:t> (C++) to high-level data processing pipelines (Python/ROS).</a:t>
            </a:r>
            <a:endParaRPr lang="en-US" sz="1850" dirty="0"/>
          </a:p>
        </p:txBody>
      </p:sp>
      <p:sp>
        <p:nvSpPr>
          <p:cNvPr id="10" name="Text 8"/>
          <p:cNvSpPr/>
          <p:nvPr/>
        </p:nvSpPr>
        <p:spPr>
          <a:xfrm>
            <a:off x="7464623" y="3696295"/>
            <a:ext cx="3014901" cy="789146"/>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0</a:t>
            </a:r>
            <a:endParaRPr lang="en-US" sz="6200" dirty="0"/>
          </a:p>
        </p:txBody>
      </p:sp>
      <p:sp>
        <p:nvSpPr>
          <p:cNvPr id="11" name="Text 9"/>
          <p:cNvSpPr/>
          <p:nvPr/>
        </p:nvSpPr>
        <p:spPr>
          <a:xfrm>
            <a:off x="7565231" y="4784288"/>
            <a:ext cx="2813566" cy="351592"/>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Learning Curve</a:t>
            </a:r>
            <a:endParaRPr lang="en-US" sz="2200" dirty="0"/>
          </a:p>
        </p:txBody>
      </p:sp>
      <p:sp>
        <p:nvSpPr>
          <p:cNvPr id="12" name="Text 10"/>
          <p:cNvSpPr/>
          <p:nvPr/>
        </p:nvSpPr>
        <p:spPr>
          <a:xfrm>
            <a:off x="7464623" y="5279350"/>
            <a:ext cx="3014901" cy="1913334"/>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Enables </a:t>
            </a:r>
            <a:r>
              <a:rPr lang="en-US" sz="1850" b="1" dirty="0">
                <a:solidFill>
                  <a:srgbClr val="FFFFFF"/>
                </a:solidFill>
                <a:latin typeface="PT Sans" pitchFamily="34" charset="0"/>
                <a:ea typeface="PT Sans" pitchFamily="34" charset="-122"/>
                <a:cs typeface="PT Sans" pitchFamily="34" charset="-120"/>
              </a:rPr>
              <a:t>students and new engineers</a:t>
            </a:r>
            <a:r>
              <a:rPr lang="en-US" sz="1850" dirty="0">
                <a:solidFill>
                  <a:srgbClr val="FFFFFF"/>
                </a:solidFill>
                <a:latin typeface="PT Sans" pitchFamily="34" charset="0"/>
                <a:ea typeface="PT Sans" pitchFamily="34" charset="-122"/>
                <a:cs typeface="PT Sans" pitchFamily="34" charset="-120"/>
              </a:rPr>
              <a:t> to quickly grasp system mechanics by visually learning from real, complex codebases.</a:t>
            </a:r>
            <a:endParaRPr lang="en-US" sz="1850" dirty="0"/>
          </a:p>
        </p:txBody>
      </p:sp>
      <p:sp>
        <p:nvSpPr>
          <p:cNvPr id="13" name="Text 11"/>
          <p:cNvSpPr/>
          <p:nvPr/>
        </p:nvSpPr>
        <p:spPr>
          <a:xfrm>
            <a:off x="10778371" y="3696295"/>
            <a:ext cx="3015020" cy="789146"/>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High</a:t>
            </a:r>
            <a:endParaRPr lang="en-US" sz="6200" dirty="0"/>
          </a:p>
        </p:txBody>
      </p:sp>
      <p:sp>
        <p:nvSpPr>
          <p:cNvPr id="14" name="Text 12"/>
          <p:cNvSpPr/>
          <p:nvPr/>
        </p:nvSpPr>
        <p:spPr>
          <a:xfrm>
            <a:off x="10879098" y="4784288"/>
            <a:ext cx="2813566" cy="351592"/>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Safety Assurance</a:t>
            </a:r>
            <a:endParaRPr lang="en-US" sz="2200" dirty="0"/>
          </a:p>
        </p:txBody>
      </p:sp>
      <p:sp>
        <p:nvSpPr>
          <p:cNvPr id="15" name="Text 13"/>
          <p:cNvSpPr/>
          <p:nvPr/>
        </p:nvSpPr>
        <p:spPr>
          <a:xfrm>
            <a:off x="10778371" y="5279350"/>
            <a:ext cx="3015020" cy="2296001"/>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Streamlines compliance and safety validation in sectors where </a:t>
            </a:r>
            <a:r>
              <a:rPr lang="en-US" sz="1850" b="1" dirty="0">
                <a:solidFill>
                  <a:srgbClr val="FFFFFF"/>
                </a:solidFill>
                <a:latin typeface="PT Sans" pitchFamily="34" charset="0"/>
                <a:ea typeface="PT Sans" pitchFamily="34" charset="-122"/>
                <a:cs typeface="PT Sans" pitchFamily="34" charset="-120"/>
              </a:rPr>
              <a:t>software quality equals mission safety</a:t>
            </a:r>
            <a:r>
              <a:rPr lang="en-US" sz="1850" dirty="0">
                <a:solidFill>
                  <a:srgbClr val="FFFFFF"/>
                </a:solidFill>
                <a:latin typeface="PT Sans" pitchFamily="34" charset="0"/>
                <a:ea typeface="PT Sans" pitchFamily="34" charset="-122"/>
                <a:cs typeface="PT Sans" pitchFamily="34" charset="-120"/>
              </a:rPr>
              <a:t>, such as aerospace controls and medical devices.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55452"/>
            <a:ext cx="7468553" cy="1196816"/>
          </a:xfrm>
          <a:prstGeom prst="rect">
            <a:avLst/>
          </a:prstGeom>
          <a:noFill/>
          <a:ln/>
        </p:spPr>
        <p:txBody>
          <a:bodyPr wrap="square" lIns="0" tIns="0" rIns="0" bIns="0" rtlCol="0" anchor="t"/>
          <a:lstStyle/>
          <a:p>
            <a:pPr marL="0" indent="0" algn="l">
              <a:lnSpc>
                <a:spcPts val="4700"/>
              </a:lnSpc>
              <a:buNone/>
            </a:pPr>
            <a:r>
              <a:rPr lang="en-US" sz="3750" dirty="0">
                <a:solidFill>
                  <a:srgbClr val="FFFFFF"/>
                </a:solidFill>
                <a:latin typeface="Nunito Semi Bold" pitchFamily="34" charset="0"/>
                <a:ea typeface="Nunito Semi Bold" pitchFamily="34" charset="-122"/>
                <a:cs typeface="Nunito Semi Bold" pitchFamily="34" charset="-120"/>
              </a:rPr>
              <a:t>Roadmap to Scalable Code Intelligence</a:t>
            </a:r>
            <a:endParaRPr lang="en-US" sz="3750" dirty="0"/>
          </a:p>
        </p:txBody>
      </p:sp>
      <p:sp>
        <p:nvSpPr>
          <p:cNvPr id="4" name="Shape 1"/>
          <p:cNvSpPr/>
          <p:nvPr/>
        </p:nvSpPr>
        <p:spPr>
          <a:xfrm>
            <a:off x="6552962" y="2257425"/>
            <a:ext cx="22860" cy="5216723"/>
          </a:xfrm>
          <a:prstGeom prst="roundRect">
            <a:avLst>
              <a:gd name="adj" fmla="val 1335132"/>
            </a:avLst>
          </a:prstGeom>
          <a:solidFill>
            <a:srgbClr val="FFFFFF">
              <a:alpha val="24000"/>
            </a:srgbClr>
          </a:solidFill>
          <a:ln/>
        </p:spPr>
        <p:txBody>
          <a:bodyPr/>
          <a:lstStyle/>
          <a:p>
            <a:endParaRPr lang="en-US"/>
          </a:p>
        </p:txBody>
      </p:sp>
      <p:sp>
        <p:nvSpPr>
          <p:cNvPr id="5" name="Shape 2"/>
          <p:cNvSpPr/>
          <p:nvPr/>
        </p:nvSpPr>
        <p:spPr>
          <a:xfrm>
            <a:off x="6759000" y="2474833"/>
            <a:ext cx="610314" cy="22860"/>
          </a:xfrm>
          <a:prstGeom prst="roundRect">
            <a:avLst>
              <a:gd name="adj" fmla="val 1335132"/>
            </a:avLst>
          </a:prstGeom>
          <a:solidFill>
            <a:srgbClr val="F2B42D"/>
          </a:solidFill>
          <a:ln/>
        </p:spPr>
        <p:txBody>
          <a:bodyPr/>
          <a:lstStyle/>
          <a:p>
            <a:endParaRPr lang="en-US"/>
          </a:p>
        </p:txBody>
      </p:sp>
      <p:sp>
        <p:nvSpPr>
          <p:cNvPr id="6" name="Shape 3"/>
          <p:cNvSpPr/>
          <p:nvPr/>
        </p:nvSpPr>
        <p:spPr>
          <a:xfrm>
            <a:off x="6324064" y="2257425"/>
            <a:ext cx="457795" cy="457795"/>
          </a:xfrm>
          <a:prstGeom prst="roundRect">
            <a:avLst>
              <a:gd name="adj" fmla="val 66670"/>
            </a:avLst>
          </a:prstGeom>
          <a:solidFill>
            <a:srgbClr val="00002E"/>
          </a:solidFill>
          <a:ln w="22860">
            <a:solidFill>
              <a:srgbClr val="F2B42D"/>
            </a:solidFill>
            <a:prstDash val="solid"/>
          </a:ln>
        </p:spPr>
        <p:txBody>
          <a:bodyPr/>
          <a:lstStyle/>
          <a:p>
            <a:endParaRPr lang="en-US"/>
          </a:p>
        </p:txBody>
      </p:sp>
      <p:sp>
        <p:nvSpPr>
          <p:cNvPr id="7" name="Text 4"/>
          <p:cNvSpPr/>
          <p:nvPr/>
        </p:nvSpPr>
        <p:spPr>
          <a:xfrm>
            <a:off x="6409313" y="2306776"/>
            <a:ext cx="287179" cy="358973"/>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1</a:t>
            </a:r>
            <a:endParaRPr lang="en-US" sz="2250" dirty="0"/>
          </a:p>
        </p:txBody>
      </p:sp>
      <p:sp>
        <p:nvSpPr>
          <p:cNvPr id="8" name="Text 5"/>
          <p:cNvSpPr/>
          <p:nvPr/>
        </p:nvSpPr>
        <p:spPr>
          <a:xfrm>
            <a:off x="7570351" y="2327315"/>
            <a:ext cx="2930962"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Phase 1 – Prototype (Now)</a:t>
            </a:r>
            <a:endParaRPr lang="en-US" sz="1850" dirty="0"/>
          </a:p>
        </p:txBody>
      </p:sp>
      <p:sp>
        <p:nvSpPr>
          <p:cNvPr id="9" name="Text 6"/>
          <p:cNvSpPr/>
          <p:nvPr/>
        </p:nvSpPr>
        <p:spPr>
          <a:xfrm>
            <a:off x="7570351" y="2748558"/>
            <a:ext cx="6222325" cy="976551"/>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Launch Streamlit app with AWS Bedrock integration. Core function: Language detection and logic explanation (Python, C++, MATLAB) for code summaries and basic visualization.</a:t>
            </a:r>
            <a:endParaRPr lang="en-US" sz="1600" dirty="0"/>
          </a:p>
        </p:txBody>
      </p:sp>
      <p:sp>
        <p:nvSpPr>
          <p:cNvPr id="10" name="Shape 7"/>
          <p:cNvSpPr/>
          <p:nvPr/>
        </p:nvSpPr>
        <p:spPr>
          <a:xfrm>
            <a:off x="6759000" y="4349353"/>
            <a:ext cx="610314" cy="22860"/>
          </a:xfrm>
          <a:prstGeom prst="roundRect">
            <a:avLst>
              <a:gd name="adj" fmla="val 1335132"/>
            </a:avLst>
          </a:prstGeom>
          <a:solidFill>
            <a:srgbClr val="D7425E"/>
          </a:solidFill>
          <a:ln/>
        </p:spPr>
        <p:txBody>
          <a:bodyPr/>
          <a:lstStyle/>
          <a:p>
            <a:endParaRPr lang="en-US"/>
          </a:p>
        </p:txBody>
      </p:sp>
      <p:sp>
        <p:nvSpPr>
          <p:cNvPr id="11" name="Shape 8"/>
          <p:cNvSpPr/>
          <p:nvPr/>
        </p:nvSpPr>
        <p:spPr>
          <a:xfrm>
            <a:off x="6324064" y="4131945"/>
            <a:ext cx="457795" cy="457795"/>
          </a:xfrm>
          <a:prstGeom prst="roundRect">
            <a:avLst>
              <a:gd name="adj" fmla="val 66670"/>
            </a:avLst>
          </a:prstGeom>
          <a:solidFill>
            <a:srgbClr val="00002E"/>
          </a:solidFill>
          <a:ln w="22860">
            <a:solidFill>
              <a:srgbClr val="D7425E"/>
            </a:solidFill>
            <a:prstDash val="solid"/>
          </a:ln>
        </p:spPr>
        <p:txBody>
          <a:bodyPr/>
          <a:lstStyle/>
          <a:p>
            <a:endParaRPr lang="en-US"/>
          </a:p>
        </p:txBody>
      </p:sp>
      <p:sp>
        <p:nvSpPr>
          <p:cNvPr id="12" name="Text 9"/>
          <p:cNvSpPr/>
          <p:nvPr/>
        </p:nvSpPr>
        <p:spPr>
          <a:xfrm>
            <a:off x="6409313" y="4181296"/>
            <a:ext cx="287179" cy="358973"/>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2</a:t>
            </a:r>
            <a:endParaRPr lang="en-US" sz="2250" dirty="0"/>
          </a:p>
        </p:txBody>
      </p:sp>
      <p:sp>
        <p:nvSpPr>
          <p:cNvPr id="13" name="Text 10"/>
          <p:cNvSpPr/>
          <p:nvPr/>
        </p:nvSpPr>
        <p:spPr>
          <a:xfrm>
            <a:off x="7570351" y="4201835"/>
            <a:ext cx="4341971"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Phase 2 – Expansion (Next 3–6 months)</a:t>
            </a:r>
            <a:endParaRPr lang="en-US" sz="1850" dirty="0"/>
          </a:p>
        </p:txBody>
      </p:sp>
      <p:sp>
        <p:nvSpPr>
          <p:cNvPr id="14" name="Text 11"/>
          <p:cNvSpPr/>
          <p:nvPr/>
        </p:nvSpPr>
        <p:spPr>
          <a:xfrm>
            <a:off x="7570351" y="4623078"/>
            <a:ext cx="6222325" cy="976551"/>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Add interactive </a:t>
            </a:r>
            <a:r>
              <a:rPr lang="en-US" sz="1600" b="1" dirty="0">
                <a:solidFill>
                  <a:srgbClr val="FFFFFF"/>
                </a:solidFill>
                <a:latin typeface="PT Sans" pitchFamily="34" charset="0"/>
                <a:ea typeface="PT Sans" pitchFamily="34" charset="-122"/>
                <a:cs typeface="PT Sans" pitchFamily="34" charset="-120"/>
              </a:rPr>
              <a:t>system flow visualization</a:t>
            </a:r>
            <a:r>
              <a:rPr lang="en-US" sz="1600" dirty="0">
                <a:solidFill>
                  <a:srgbClr val="FFFFFF"/>
                </a:solidFill>
                <a:latin typeface="PT Sans" pitchFamily="34" charset="0"/>
                <a:ea typeface="PT Sans" pitchFamily="34" charset="-122"/>
                <a:cs typeface="PT Sans" pitchFamily="34" charset="-120"/>
              </a:rPr>
              <a:t> and advanced cross-language translation features. Integrate control-system templates and commence beta testing with specialized research labs.</a:t>
            </a:r>
            <a:endParaRPr lang="en-US" sz="1600" dirty="0"/>
          </a:p>
        </p:txBody>
      </p:sp>
      <p:sp>
        <p:nvSpPr>
          <p:cNvPr id="15" name="Shape 12"/>
          <p:cNvSpPr/>
          <p:nvPr/>
        </p:nvSpPr>
        <p:spPr>
          <a:xfrm>
            <a:off x="6759000" y="6223873"/>
            <a:ext cx="610314" cy="22860"/>
          </a:xfrm>
          <a:prstGeom prst="roundRect">
            <a:avLst>
              <a:gd name="adj" fmla="val 1335132"/>
            </a:avLst>
          </a:prstGeom>
          <a:solidFill>
            <a:srgbClr val="DD785E"/>
          </a:solidFill>
          <a:ln/>
        </p:spPr>
        <p:txBody>
          <a:bodyPr/>
          <a:lstStyle/>
          <a:p>
            <a:endParaRPr lang="en-US"/>
          </a:p>
        </p:txBody>
      </p:sp>
      <p:sp>
        <p:nvSpPr>
          <p:cNvPr id="16" name="Shape 13"/>
          <p:cNvSpPr/>
          <p:nvPr/>
        </p:nvSpPr>
        <p:spPr>
          <a:xfrm>
            <a:off x="6324064" y="6006465"/>
            <a:ext cx="457795" cy="457795"/>
          </a:xfrm>
          <a:prstGeom prst="roundRect">
            <a:avLst>
              <a:gd name="adj" fmla="val 66670"/>
            </a:avLst>
          </a:prstGeom>
          <a:solidFill>
            <a:srgbClr val="00002E"/>
          </a:solidFill>
          <a:ln w="22860">
            <a:solidFill>
              <a:srgbClr val="DD785E"/>
            </a:solidFill>
            <a:prstDash val="solid"/>
          </a:ln>
        </p:spPr>
        <p:txBody>
          <a:bodyPr/>
          <a:lstStyle/>
          <a:p>
            <a:endParaRPr lang="en-US"/>
          </a:p>
        </p:txBody>
      </p:sp>
      <p:sp>
        <p:nvSpPr>
          <p:cNvPr id="17" name="Text 14"/>
          <p:cNvSpPr/>
          <p:nvPr/>
        </p:nvSpPr>
        <p:spPr>
          <a:xfrm>
            <a:off x="6409313" y="6055816"/>
            <a:ext cx="287179" cy="358973"/>
          </a:xfrm>
          <a:prstGeom prst="rect">
            <a:avLst/>
          </a:prstGeom>
          <a:noFill/>
          <a:ln/>
        </p:spPr>
        <p:txBody>
          <a:bodyPr wrap="none" lIns="0" tIns="0" rIns="0" bIns="0" rtlCol="0" anchor="t"/>
          <a:lstStyle/>
          <a:p>
            <a:pPr marL="0" indent="0" algn="ctr">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3</a:t>
            </a:r>
            <a:endParaRPr lang="en-US" sz="2250" dirty="0"/>
          </a:p>
        </p:txBody>
      </p:sp>
      <p:sp>
        <p:nvSpPr>
          <p:cNvPr id="18" name="Text 15"/>
          <p:cNvSpPr/>
          <p:nvPr/>
        </p:nvSpPr>
        <p:spPr>
          <a:xfrm>
            <a:off x="7570351" y="6076355"/>
            <a:ext cx="4210288" cy="299204"/>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Phase 3 – Future Scope (6–12 months)</a:t>
            </a:r>
            <a:endParaRPr lang="en-US" sz="1850" dirty="0"/>
          </a:p>
        </p:txBody>
      </p:sp>
      <p:sp>
        <p:nvSpPr>
          <p:cNvPr id="19" name="Text 16"/>
          <p:cNvSpPr/>
          <p:nvPr/>
        </p:nvSpPr>
        <p:spPr>
          <a:xfrm>
            <a:off x="7570351" y="6497598"/>
            <a:ext cx="6222325" cy="976551"/>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PT Sans" pitchFamily="34" charset="0"/>
                <a:ea typeface="PT Sans" pitchFamily="34" charset="-122"/>
                <a:cs typeface="PT Sans" pitchFamily="34" charset="-120"/>
              </a:rPr>
              <a:t>Integrate directly into industry simulation pipelines (ROS, Simulink). Implement </a:t>
            </a:r>
            <a:r>
              <a:rPr lang="en-US" sz="1600" b="1" dirty="0">
                <a:solidFill>
                  <a:srgbClr val="FFFFFF"/>
                </a:solidFill>
                <a:latin typeface="PT Sans" pitchFamily="34" charset="0"/>
                <a:ea typeface="PT Sans" pitchFamily="34" charset="-122"/>
                <a:cs typeface="PT Sans" pitchFamily="34" charset="-120"/>
              </a:rPr>
              <a:t>Intelligent Debugging</a:t>
            </a:r>
            <a:r>
              <a:rPr lang="en-US" sz="1600" dirty="0">
                <a:solidFill>
                  <a:srgbClr val="FFFFFF"/>
                </a:solidFill>
                <a:latin typeface="PT Sans" pitchFamily="34" charset="0"/>
                <a:ea typeface="PT Sans" pitchFamily="34" charset="-122"/>
                <a:cs typeface="PT Sans" pitchFamily="34" charset="-120"/>
              </a:rPr>
              <a:t> to detect logic anomalies and launch "coach" view for engineering education. Scale via AWS Marketplace.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1059</TotalTime>
  <Words>771</Words>
  <Application>Microsoft Macintosh PowerPoint</Application>
  <PresentationFormat>Custom</PresentationFormat>
  <Paragraphs>68</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PT Sans</vt:lpstr>
      <vt:lpstr>Nunito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ta2830</cp:lastModifiedBy>
  <cp:revision>2</cp:revision>
  <dcterms:created xsi:type="dcterms:W3CDTF">2025-11-07T20:47:33Z</dcterms:created>
  <dcterms:modified xsi:type="dcterms:W3CDTF">2025-11-08T14:28:56Z</dcterms:modified>
</cp:coreProperties>
</file>